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90" r:id="rId3"/>
    <p:sldId id="291" r:id="rId4"/>
    <p:sldId id="316" r:id="rId5"/>
    <p:sldId id="293" r:id="rId6"/>
    <p:sldId id="307" r:id="rId7"/>
    <p:sldId id="294" r:id="rId8"/>
    <p:sldId id="295" r:id="rId9"/>
    <p:sldId id="296" r:id="rId10"/>
    <p:sldId id="308" r:id="rId11"/>
    <p:sldId id="309" r:id="rId12"/>
    <p:sldId id="298" r:id="rId13"/>
    <p:sldId id="310" r:id="rId14"/>
    <p:sldId id="299" r:id="rId15"/>
    <p:sldId id="311" r:id="rId16"/>
    <p:sldId id="300" r:id="rId17"/>
    <p:sldId id="312" r:id="rId18"/>
    <p:sldId id="313" r:id="rId19"/>
    <p:sldId id="303" r:id="rId20"/>
    <p:sldId id="304" r:id="rId21"/>
    <p:sldId id="314" r:id="rId22"/>
    <p:sldId id="305" r:id="rId23"/>
    <p:sldId id="315" r:id="rId24"/>
    <p:sldId id="306" r:id="rId25"/>
    <p:sldId id="279" r:id="rId26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F3B67-D9E2-4905-A120-56784EB12B9F}" type="datetimeFigureOut">
              <a:rPr lang="zh-CN" altLang="en-US" smtClean="0"/>
              <a:pPr/>
              <a:t>2023/12/15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B3052-7B19-41E8-B397-69F6ED336E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751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91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98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04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69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72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90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75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18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41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22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9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12"/>
            <a:stretch/>
          </p:blipFill>
          <p:spPr>
            <a:xfrm>
              <a:off x="3932768" y="927168"/>
              <a:ext cx="8259232" cy="5930831"/>
            </a:xfrm>
            <a:prstGeom prst="rect">
              <a:avLst/>
            </a:prstGeom>
          </p:spPr>
        </p:pic>
        <p:sp>
          <p:nvSpPr>
            <p:cNvPr id="7" name="矩形 6"/>
            <p:cNvSpPr/>
            <p:nvPr userDrawn="1"/>
          </p:nvSpPr>
          <p:spPr>
            <a:xfrm>
              <a:off x="0" y="0"/>
              <a:ext cx="4038600" cy="6858000"/>
            </a:xfrm>
            <a:prstGeom prst="rect">
              <a:avLst/>
            </a:prstGeom>
            <a:solidFill>
              <a:srgbClr val="F4E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966384" y="-1"/>
              <a:ext cx="10225616" cy="1333501"/>
            </a:xfrm>
            <a:prstGeom prst="rect">
              <a:avLst/>
            </a:prstGeom>
            <a:solidFill>
              <a:srgbClr val="F4E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49D4-763E-41E3-8643-FB00275D7A8D}" type="datetimeFigureOut">
              <a:rPr lang="zh-CN" altLang="en-US" smtClean="0"/>
              <a:pPr/>
              <a:t>2023/12/15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C59E-2D79-4DF7-8BEF-EFDD59092F2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368" y="1811008"/>
            <a:ext cx="6688061" cy="13171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368" y="3293297"/>
            <a:ext cx="6688061" cy="701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84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49D4-763E-41E3-8643-FB00275D7A8D}" type="datetimeFigureOut">
              <a:rPr lang="zh-CN" altLang="en-US" smtClean="0"/>
              <a:pPr/>
              <a:t>2023/12/15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C59E-2D79-4DF7-8BEF-EFDD59092F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10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49D4-763E-41E3-8643-FB00275D7A8D}" type="datetimeFigureOut">
              <a:rPr lang="zh-CN" altLang="en-US" smtClean="0"/>
              <a:pPr/>
              <a:t>2023/12/15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C59E-2D79-4DF7-8BEF-EFDD59092F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172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7839969" y="5434663"/>
            <a:ext cx="1663363" cy="29174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6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2729838" y="5434663"/>
            <a:ext cx="1663363" cy="29174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7" name="Picture Placeholder 13"/>
          <p:cNvSpPr>
            <a:spLocks noGrp="1"/>
          </p:cNvSpPr>
          <p:nvPr>
            <p:ph type="pic" sz="quarter" idx="59"/>
          </p:nvPr>
        </p:nvSpPr>
        <p:spPr>
          <a:xfrm>
            <a:off x="5184492" y="4220821"/>
            <a:ext cx="1862057" cy="32562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29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>
            <a:spLocks noChangeArrowheads="1"/>
          </p:cNvSpPr>
          <p:nvPr/>
        </p:nvSpPr>
        <p:spPr bwMode="auto">
          <a:xfrm>
            <a:off x="0" y="0"/>
            <a:ext cx="6426200" cy="5861054"/>
          </a:xfrm>
          <a:custGeom>
            <a:avLst/>
            <a:gdLst>
              <a:gd name="connsiteX0" fmla="*/ 0 w 6426200"/>
              <a:gd name="connsiteY0" fmla="*/ 0 h 5861054"/>
              <a:gd name="connsiteX1" fmla="*/ 6202018 w 6426200"/>
              <a:gd name="connsiteY1" fmla="*/ 0 h 5861054"/>
              <a:gd name="connsiteX2" fmla="*/ 6225541 w 6426200"/>
              <a:gd name="connsiteY2" fmla="*/ 69532 h 5861054"/>
              <a:gd name="connsiteX3" fmla="*/ 6426200 w 6426200"/>
              <a:gd name="connsiteY3" fmla="*/ 1397004 h 5861054"/>
              <a:gd name="connsiteX4" fmla="*/ 1962943 w 6426200"/>
              <a:gd name="connsiteY4" fmla="*/ 5861054 h 5861054"/>
              <a:gd name="connsiteX5" fmla="*/ 27937 w 6426200"/>
              <a:gd name="connsiteY5" fmla="*/ 5420851 h 5861054"/>
              <a:gd name="connsiteX6" fmla="*/ 0 w 6426200"/>
              <a:gd name="connsiteY6" fmla="*/ 5406540 h 586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6200" h="5861054">
                <a:moveTo>
                  <a:pt x="0" y="0"/>
                </a:moveTo>
                <a:lnTo>
                  <a:pt x="6202018" y="0"/>
                </a:lnTo>
                <a:lnTo>
                  <a:pt x="6225541" y="69532"/>
                </a:lnTo>
                <a:cubicBezTo>
                  <a:pt x="6355948" y="488880"/>
                  <a:pt x="6426200" y="934737"/>
                  <a:pt x="6426200" y="1397004"/>
                </a:cubicBezTo>
                <a:cubicBezTo>
                  <a:pt x="6426200" y="3862431"/>
                  <a:pt x="4427932" y="5861054"/>
                  <a:pt x="1962943" y="5861054"/>
                </a:cubicBezTo>
                <a:cubicBezTo>
                  <a:pt x="1269665" y="5861054"/>
                  <a:pt x="613305" y="5702960"/>
                  <a:pt x="27937" y="5420851"/>
                </a:cubicBezTo>
                <a:lnTo>
                  <a:pt x="0" y="5406540"/>
                </a:lnTo>
                <a:close/>
              </a:path>
            </a:pathLst>
          </a:custGeom>
          <a:solidFill>
            <a:srgbClr val="E5B8B7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" name="任意多边形 52"/>
          <p:cNvSpPr>
            <a:spLocks noChangeArrowheads="1"/>
          </p:cNvSpPr>
          <p:nvPr/>
        </p:nvSpPr>
        <p:spPr bwMode="auto">
          <a:xfrm>
            <a:off x="1" y="0"/>
            <a:ext cx="4662117" cy="4096657"/>
          </a:xfrm>
          <a:custGeom>
            <a:avLst/>
            <a:gdLst>
              <a:gd name="connsiteX0" fmla="*/ 0 w 4662117"/>
              <a:gd name="connsiteY0" fmla="*/ 0 h 4096657"/>
              <a:gd name="connsiteX1" fmla="*/ 4269417 w 4662117"/>
              <a:gd name="connsiteY1" fmla="*/ 0 h 4096657"/>
              <a:gd name="connsiteX2" fmla="*/ 4336341 w 4662117"/>
              <a:gd name="connsiteY2" fmla="*/ 110179 h 4096657"/>
              <a:gd name="connsiteX3" fmla="*/ 4662117 w 4662117"/>
              <a:gd name="connsiteY3" fmla="*/ 1396997 h 4096657"/>
              <a:gd name="connsiteX4" fmla="*/ 1962937 w 4662117"/>
              <a:gd name="connsiteY4" fmla="*/ 4096657 h 4096657"/>
              <a:gd name="connsiteX5" fmla="*/ 54329 w 4662117"/>
              <a:gd name="connsiteY5" fmla="*/ 3305945 h 4096657"/>
              <a:gd name="connsiteX6" fmla="*/ 0 w 4662117"/>
              <a:gd name="connsiteY6" fmla="*/ 3246158 h 409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2117" h="4096657">
                <a:moveTo>
                  <a:pt x="0" y="0"/>
                </a:moveTo>
                <a:lnTo>
                  <a:pt x="4269417" y="0"/>
                </a:lnTo>
                <a:lnTo>
                  <a:pt x="4336341" y="110179"/>
                </a:lnTo>
                <a:cubicBezTo>
                  <a:pt x="4544103" y="492703"/>
                  <a:pt x="4662117" y="931066"/>
                  <a:pt x="4662117" y="1396997"/>
                </a:cubicBezTo>
                <a:cubicBezTo>
                  <a:pt x="4662117" y="2887978"/>
                  <a:pt x="3453653" y="4096657"/>
                  <a:pt x="1962937" y="4096657"/>
                </a:cubicBezTo>
                <a:cubicBezTo>
                  <a:pt x="1217579" y="4096657"/>
                  <a:pt x="542784" y="3794487"/>
                  <a:pt x="54329" y="3305945"/>
                </a:cubicBezTo>
                <a:lnTo>
                  <a:pt x="0" y="3246158"/>
                </a:lnTo>
                <a:close/>
              </a:path>
            </a:pathLst>
          </a:custGeom>
          <a:solidFill>
            <a:srgbClr val="D78F8D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椭圆 4"/>
          <p:cNvSpPr>
            <a:spLocks noChangeArrowheads="1"/>
          </p:cNvSpPr>
          <p:nvPr/>
        </p:nvSpPr>
        <p:spPr bwMode="auto">
          <a:xfrm>
            <a:off x="9937750" y="2166942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椭圆 5"/>
          <p:cNvSpPr>
            <a:spLocks noChangeArrowheads="1"/>
          </p:cNvSpPr>
          <p:nvPr/>
        </p:nvSpPr>
        <p:spPr bwMode="auto">
          <a:xfrm>
            <a:off x="10061357" y="2290549"/>
            <a:ext cx="378260" cy="37826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椭圆 8"/>
          <p:cNvSpPr>
            <a:spLocks noChangeArrowheads="1"/>
          </p:cNvSpPr>
          <p:nvPr/>
        </p:nvSpPr>
        <p:spPr bwMode="auto">
          <a:xfrm>
            <a:off x="7072313" y="4116392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椭圆 7"/>
          <p:cNvSpPr>
            <a:spLocks noChangeArrowheads="1"/>
          </p:cNvSpPr>
          <p:nvPr/>
        </p:nvSpPr>
        <p:spPr bwMode="auto">
          <a:xfrm>
            <a:off x="7342188" y="1954217"/>
            <a:ext cx="2860675" cy="2860675"/>
          </a:xfrm>
          <a:prstGeom prst="ellipse">
            <a:avLst/>
          </a:prstGeom>
          <a:solidFill>
            <a:srgbClr val="D78F8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椭圆 9"/>
          <p:cNvSpPr>
            <a:spLocks noChangeArrowheads="1"/>
          </p:cNvSpPr>
          <p:nvPr/>
        </p:nvSpPr>
        <p:spPr bwMode="auto">
          <a:xfrm>
            <a:off x="7542213" y="4741867"/>
            <a:ext cx="312737" cy="312737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椭圆 29"/>
          <p:cNvSpPr>
            <a:spLocks noChangeArrowheads="1"/>
          </p:cNvSpPr>
          <p:nvPr/>
        </p:nvSpPr>
        <p:spPr bwMode="auto">
          <a:xfrm>
            <a:off x="10453688" y="5392742"/>
            <a:ext cx="341312" cy="341312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椭圆 30"/>
          <p:cNvSpPr>
            <a:spLocks noChangeArrowheads="1"/>
          </p:cNvSpPr>
          <p:nvPr/>
        </p:nvSpPr>
        <p:spPr bwMode="auto">
          <a:xfrm>
            <a:off x="10521139" y="5460193"/>
            <a:ext cx="206410" cy="20641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" name="椭圆 32"/>
          <p:cNvSpPr>
            <a:spLocks noChangeArrowheads="1"/>
          </p:cNvSpPr>
          <p:nvPr/>
        </p:nvSpPr>
        <p:spPr bwMode="auto">
          <a:xfrm>
            <a:off x="9353550" y="5314954"/>
            <a:ext cx="169863" cy="171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椭圆 33"/>
          <p:cNvSpPr>
            <a:spLocks noChangeArrowheads="1"/>
          </p:cNvSpPr>
          <p:nvPr/>
        </p:nvSpPr>
        <p:spPr bwMode="auto">
          <a:xfrm>
            <a:off x="9387119" y="5348836"/>
            <a:ext cx="102726" cy="103685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" name="椭圆 39"/>
          <p:cNvSpPr>
            <a:spLocks noChangeArrowheads="1"/>
          </p:cNvSpPr>
          <p:nvPr/>
        </p:nvSpPr>
        <p:spPr bwMode="auto">
          <a:xfrm>
            <a:off x="4803775" y="4756154"/>
            <a:ext cx="298450" cy="298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" name="椭圆 40"/>
          <p:cNvSpPr>
            <a:spLocks noChangeArrowheads="1"/>
          </p:cNvSpPr>
          <p:nvPr/>
        </p:nvSpPr>
        <p:spPr bwMode="auto">
          <a:xfrm>
            <a:off x="4862755" y="4815134"/>
            <a:ext cx="180489" cy="180489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4076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>
            <a:spLocks noChangeArrowheads="1"/>
          </p:cNvSpPr>
          <p:nvPr/>
        </p:nvSpPr>
        <p:spPr bwMode="auto">
          <a:xfrm>
            <a:off x="0" y="0"/>
            <a:ext cx="6426200" cy="5861054"/>
          </a:xfrm>
          <a:custGeom>
            <a:avLst/>
            <a:gdLst>
              <a:gd name="connsiteX0" fmla="*/ 0 w 6426200"/>
              <a:gd name="connsiteY0" fmla="*/ 0 h 5861054"/>
              <a:gd name="connsiteX1" fmla="*/ 6202018 w 6426200"/>
              <a:gd name="connsiteY1" fmla="*/ 0 h 5861054"/>
              <a:gd name="connsiteX2" fmla="*/ 6225541 w 6426200"/>
              <a:gd name="connsiteY2" fmla="*/ 69532 h 5861054"/>
              <a:gd name="connsiteX3" fmla="*/ 6426200 w 6426200"/>
              <a:gd name="connsiteY3" fmla="*/ 1397004 h 5861054"/>
              <a:gd name="connsiteX4" fmla="*/ 1962943 w 6426200"/>
              <a:gd name="connsiteY4" fmla="*/ 5861054 h 5861054"/>
              <a:gd name="connsiteX5" fmla="*/ 27937 w 6426200"/>
              <a:gd name="connsiteY5" fmla="*/ 5420851 h 5861054"/>
              <a:gd name="connsiteX6" fmla="*/ 0 w 6426200"/>
              <a:gd name="connsiteY6" fmla="*/ 5406540 h 586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6200" h="5861054">
                <a:moveTo>
                  <a:pt x="0" y="0"/>
                </a:moveTo>
                <a:lnTo>
                  <a:pt x="6202018" y="0"/>
                </a:lnTo>
                <a:lnTo>
                  <a:pt x="6225541" y="69532"/>
                </a:lnTo>
                <a:cubicBezTo>
                  <a:pt x="6355948" y="488880"/>
                  <a:pt x="6426200" y="934737"/>
                  <a:pt x="6426200" y="1397004"/>
                </a:cubicBezTo>
                <a:cubicBezTo>
                  <a:pt x="6426200" y="3862431"/>
                  <a:pt x="4427932" y="5861054"/>
                  <a:pt x="1962943" y="5861054"/>
                </a:cubicBezTo>
                <a:cubicBezTo>
                  <a:pt x="1269665" y="5861054"/>
                  <a:pt x="613305" y="5702960"/>
                  <a:pt x="27937" y="5420851"/>
                </a:cubicBezTo>
                <a:lnTo>
                  <a:pt x="0" y="5406540"/>
                </a:lnTo>
                <a:close/>
              </a:path>
            </a:pathLst>
          </a:custGeom>
          <a:solidFill>
            <a:srgbClr val="E5B8B7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" name="任意多边形 52"/>
          <p:cNvSpPr>
            <a:spLocks noChangeArrowheads="1"/>
          </p:cNvSpPr>
          <p:nvPr/>
        </p:nvSpPr>
        <p:spPr bwMode="auto">
          <a:xfrm>
            <a:off x="1" y="0"/>
            <a:ext cx="4662117" cy="4096657"/>
          </a:xfrm>
          <a:custGeom>
            <a:avLst/>
            <a:gdLst>
              <a:gd name="connsiteX0" fmla="*/ 0 w 4662117"/>
              <a:gd name="connsiteY0" fmla="*/ 0 h 4096657"/>
              <a:gd name="connsiteX1" fmla="*/ 4269417 w 4662117"/>
              <a:gd name="connsiteY1" fmla="*/ 0 h 4096657"/>
              <a:gd name="connsiteX2" fmla="*/ 4336341 w 4662117"/>
              <a:gd name="connsiteY2" fmla="*/ 110179 h 4096657"/>
              <a:gd name="connsiteX3" fmla="*/ 4662117 w 4662117"/>
              <a:gd name="connsiteY3" fmla="*/ 1396997 h 4096657"/>
              <a:gd name="connsiteX4" fmla="*/ 1962937 w 4662117"/>
              <a:gd name="connsiteY4" fmla="*/ 4096657 h 4096657"/>
              <a:gd name="connsiteX5" fmla="*/ 54329 w 4662117"/>
              <a:gd name="connsiteY5" fmla="*/ 3305945 h 4096657"/>
              <a:gd name="connsiteX6" fmla="*/ 0 w 4662117"/>
              <a:gd name="connsiteY6" fmla="*/ 3246158 h 409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2117" h="4096657">
                <a:moveTo>
                  <a:pt x="0" y="0"/>
                </a:moveTo>
                <a:lnTo>
                  <a:pt x="4269417" y="0"/>
                </a:lnTo>
                <a:lnTo>
                  <a:pt x="4336341" y="110179"/>
                </a:lnTo>
                <a:cubicBezTo>
                  <a:pt x="4544103" y="492703"/>
                  <a:pt x="4662117" y="931066"/>
                  <a:pt x="4662117" y="1396997"/>
                </a:cubicBezTo>
                <a:cubicBezTo>
                  <a:pt x="4662117" y="2887978"/>
                  <a:pt x="3453653" y="4096657"/>
                  <a:pt x="1962937" y="4096657"/>
                </a:cubicBezTo>
                <a:cubicBezTo>
                  <a:pt x="1217579" y="4096657"/>
                  <a:pt x="542784" y="3794487"/>
                  <a:pt x="54329" y="3305945"/>
                </a:cubicBezTo>
                <a:lnTo>
                  <a:pt x="0" y="3246158"/>
                </a:lnTo>
                <a:close/>
              </a:path>
            </a:pathLst>
          </a:custGeom>
          <a:solidFill>
            <a:srgbClr val="D78F8D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椭圆 4"/>
          <p:cNvSpPr>
            <a:spLocks noChangeArrowheads="1"/>
          </p:cNvSpPr>
          <p:nvPr/>
        </p:nvSpPr>
        <p:spPr bwMode="auto">
          <a:xfrm>
            <a:off x="9937750" y="2166942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椭圆 5"/>
          <p:cNvSpPr>
            <a:spLocks noChangeArrowheads="1"/>
          </p:cNvSpPr>
          <p:nvPr/>
        </p:nvSpPr>
        <p:spPr bwMode="auto">
          <a:xfrm>
            <a:off x="10061357" y="2290549"/>
            <a:ext cx="378260" cy="37826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椭圆 8"/>
          <p:cNvSpPr>
            <a:spLocks noChangeArrowheads="1"/>
          </p:cNvSpPr>
          <p:nvPr/>
        </p:nvSpPr>
        <p:spPr bwMode="auto">
          <a:xfrm>
            <a:off x="7072313" y="4116392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椭圆 7"/>
          <p:cNvSpPr>
            <a:spLocks noChangeArrowheads="1"/>
          </p:cNvSpPr>
          <p:nvPr/>
        </p:nvSpPr>
        <p:spPr bwMode="auto">
          <a:xfrm>
            <a:off x="7342188" y="1954217"/>
            <a:ext cx="2860675" cy="2860675"/>
          </a:xfrm>
          <a:prstGeom prst="ellipse">
            <a:avLst/>
          </a:prstGeom>
          <a:solidFill>
            <a:srgbClr val="D78F8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椭圆 9"/>
          <p:cNvSpPr>
            <a:spLocks noChangeArrowheads="1"/>
          </p:cNvSpPr>
          <p:nvPr/>
        </p:nvSpPr>
        <p:spPr bwMode="auto">
          <a:xfrm>
            <a:off x="7542213" y="4741867"/>
            <a:ext cx="312737" cy="312737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椭圆 29"/>
          <p:cNvSpPr>
            <a:spLocks noChangeArrowheads="1"/>
          </p:cNvSpPr>
          <p:nvPr/>
        </p:nvSpPr>
        <p:spPr bwMode="auto">
          <a:xfrm>
            <a:off x="10453688" y="5392742"/>
            <a:ext cx="341312" cy="341312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椭圆 30"/>
          <p:cNvSpPr>
            <a:spLocks noChangeArrowheads="1"/>
          </p:cNvSpPr>
          <p:nvPr/>
        </p:nvSpPr>
        <p:spPr bwMode="auto">
          <a:xfrm>
            <a:off x="10521139" y="5460193"/>
            <a:ext cx="206410" cy="20641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" name="椭圆 32"/>
          <p:cNvSpPr>
            <a:spLocks noChangeArrowheads="1"/>
          </p:cNvSpPr>
          <p:nvPr/>
        </p:nvSpPr>
        <p:spPr bwMode="auto">
          <a:xfrm>
            <a:off x="9353550" y="5314954"/>
            <a:ext cx="169863" cy="171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椭圆 33"/>
          <p:cNvSpPr>
            <a:spLocks noChangeArrowheads="1"/>
          </p:cNvSpPr>
          <p:nvPr/>
        </p:nvSpPr>
        <p:spPr bwMode="auto">
          <a:xfrm>
            <a:off x="9387119" y="5348836"/>
            <a:ext cx="102726" cy="103685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" name="椭圆 39"/>
          <p:cNvSpPr>
            <a:spLocks noChangeArrowheads="1"/>
          </p:cNvSpPr>
          <p:nvPr/>
        </p:nvSpPr>
        <p:spPr bwMode="auto">
          <a:xfrm>
            <a:off x="4803775" y="4756154"/>
            <a:ext cx="298450" cy="298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" name="椭圆 40"/>
          <p:cNvSpPr>
            <a:spLocks noChangeArrowheads="1"/>
          </p:cNvSpPr>
          <p:nvPr/>
        </p:nvSpPr>
        <p:spPr bwMode="auto">
          <a:xfrm>
            <a:off x="4862755" y="4815134"/>
            <a:ext cx="180489" cy="180489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6172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1332877" y="2093854"/>
            <a:ext cx="3764973" cy="23882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4893345" y="3156388"/>
            <a:ext cx="893111" cy="15563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49D4-763E-41E3-8643-FB00275D7A8D}" type="datetimeFigureOut">
              <a:rPr lang="zh-CN" altLang="en-US" smtClean="0"/>
              <a:pPr/>
              <a:t>2023/12/15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C59E-2D79-4DF7-8BEF-EFDD59092F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70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786745"/>
            <a:ext cx="10515600" cy="1070339"/>
          </a:xfrm>
        </p:spPr>
        <p:txBody>
          <a:bodyPr anchor="b"/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884069"/>
            <a:ext cx="10515600" cy="61173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49D4-763E-41E3-8643-FB00275D7A8D}" type="datetimeFigureOut">
              <a:rPr lang="zh-CN" altLang="en-US" smtClean="0"/>
              <a:pPr/>
              <a:t>2023/12/15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C59E-2D79-4DF7-8BEF-EFDD59092F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8900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49D4-763E-41E3-8643-FB00275D7A8D}" type="datetimeFigureOut">
              <a:rPr lang="zh-CN" altLang="en-US" smtClean="0"/>
              <a:pPr/>
              <a:t>2023/12/15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C59E-2D79-4DF7-8BEF-EFDD59092F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18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49D4-763E-41E3-8643-FB00275D7A8D}" type="datetimeFigureOut">
              <a:rPr lang="zh-CN" altLang="en-US" smtClean="0"/>
              <a:pPr/>
              <a:t>2023/12/15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C59E-2D79-4DF7-8BEF-EFDD59092F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80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49D4-763E-41E3-8643-FB00275D7A8D}" type="datetimeFigureOut">
              <a:rPr lang="zh-CN" altLang="en-US" smtClean="0"/>
              <a:pPr/>
              <a:t>2023/12/15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C59E-2D79-4DF7-8BEF-EFDD59092F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11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4869" y="-19101"/>
            <a:ext cx="12196869" cy="6877101"/>
          </a:xfrm>
          <a:prstGeom prst="rect">
            <a:avLst/>
          </a:prstGeom>
          <a:solidFill>
            <a:srgbClr val="F4E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49D4-763E-41E3-8643-FB00275D7A8D}" type="datetimeFigureOut">
              <a:rPr lang="zh-CN" altLang="en-US" smtClean="0"/>
              <a:pPr/>
              <a:t>2023/12/15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C59E-2D79-4DF7-8BEF-EFDD59092F2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763000" y="6508754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marL="0" algn="r" defTabSz="121917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906490-237C-474C-BA2E-D98840BC1F8F}" type="slidenum">
              <a:rPr lang="zh-CN" altLang="en-US" sz="900" smtClean="0"/>
              <a:pPr/>
              <a:t>‹#›</a:t>
            </a:fld>
            <a:endParaRPr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303278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49D4-763E-41E3-8643-FB00275D7A8D}" type="datetimeFigureOut">
              <a:rPr lang="zh-CN" altLang="en-US" smtClean="0"/>
              <a:pPr/>
              <a:t>2023/12/15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C59E-2D79-4DF7-8BEF-EFDD59092F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90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49D4-763E-41E3-8643-FB00275D7A8D}" type="datetimeFigureOut">
              <a:rPr lang="zh-CN" altLang="en-US" smtClean="0"/>
              <a:pPr/>
              <a:t>2023/12/15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C59E-2D79-4DF7-8BEF-EFDD59092F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18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-19101"/>
            <a:ext cx="12192000" cy="6881456"/>
            <a:chOff x="0" y="-19101"/>
            <a:chExt cx="12192000" cy="688145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" t="561" r="472" b="438"/>
            <a:stretch/>
          </p:blipFill>
          <p:spPr>
            <a:xfrm>
              <a:off x="2481943" y="-19101"/>
              <a:ext cx="9710057" cy="6881456"/>
            </a:xfrm>
            <a:prstGeom prst="rect">
              <a:avLst/>
            </a:prstGeom>
          </p:spPr>
        </p:pic>
        <p:sp>
          <p:nvSpPr>
            <p:cNvPr id="8" name="矩形 7"/>
            <p:cNvSpPr/>
            <p:nvPr userDrawn="1"/>
          </p:nvSpPr>
          <p:spPr>
            <a:xfrm>
              <a:off x="0" y="0"/>
              <a:ext cx="3581400" cy="6858000"/>
            </a:xfrm>
            <a:prstGeom prst="rect">
              <a:avLst/>
            </a:prstGeom>
            <a:solidFill>
              <a:srgbClr val="F4E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747" y="1054773"/>
            <a:ext cx="9535882" cy="4962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06149D4-763E-41E3-8643-FB00275D7A8D}" type="datetimeFigureOut">
              <a:rPr lang="zh-CN" altLang="en-US" smtClean="0"/>
              <a:pPr/>
              <a:t>2023/12/15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D25C59E-2D79-4DF7-8BEF-EFDD59092F2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749" y="189362"/>
            <a:ext cx="9647232" cy="676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7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67891" indent="-267891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60000"/>
        <a:buFont typeface="Wingdings 2" panose="05020102010507070707" pitchFamily="18" charset="2"/>
        <a:buChar char=""/>
        <a:defRPr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267891" indent="-267891" algn="l" defTabSz="685800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677408" y="733331"/>
            <a:ext cx="10245313" cy="33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kumimoji="1" lang="en-US" altLang="zh-TW" sz="5400" b="1" dirty="0">
                <a:solidFill>
                  <a:srgbClr val="663300"/>
                </a:solidFill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kumimoji="1" lang="zh-TW" altLang="zh-TW" sz="5400" b="1" dirty="0">
                <a:solidFill>
                  <a:srgbClr val="663300"/>
                </a:solidFill>
                <a:latin typeface="微軟正黑體" pitchFamily="34" charset="-120"/>
                <a:ea typeface="微軟正黑體" pitchFamily="34" charset="-120"/>
              </a:rPr>
              <a:t>學年度</a:t>
            </a:r>
            <a:r>
              <a:rPr kumimoji="1" lang="zh-TW" altLang="en-US" sz="5400" b="1" dirty="0">
                <a:solidFill>
                  <a:srgbClr val="663300"/>
                </a:solidFill>
                <a:latin typeface="微軟正黑體" pitchFamily="34" charset="-120"/>
                <a:ea typeface="微軟正黑體" pitchFamily="34" charset="-120"/>
              </a:rPr>
              <a:t>竹苗</a:t>
            </a:r>
            <a:r>
              <a:rPr kumimoji="1" lang="zh-TW" altLang="zh-TW" sz="5400" b="1" dirty="0">
                <a:solidFill>
                  <a:srgbClr val="663300"/>
                </a:solidFill>
                <a:latin typeface="微軟正黑體" pitchFamily="34" charset="-120"/>
                <a:ea typeface="微軟正黑體" pitchFamily="34" charset="-120"/>
              </a:rPr>
              <a:t>區</a:t>
            </a:r>
            <a:br>
              <a:rPr kumimoji="1" lang="en-US" altLang="zh-TW" sz="5400" b="1" dirty="0">
                <a:solidFill>
                  <a:srgbClr val="6633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1" lang="zh-TW" altLang="zh-TW" sz="5400" b="1" dirty="0">
                <a:solidFill>
                  <a:srgbClr val="663300"/>
                </a:solidFill>
                <a:latin typeface="微軟正黑體" pitchFamily="34" charset="-120"/>
                <a:ea typeface="微軟正黑體" pitchFamily="34" charset="-120"/>
              </a:rPr>
              <a:t>免試入學</a:t>
            </a:r>
            <a:r>
              <a:rPr kumimoji="1" lang="zh-TW" altLang="en-US" sz="5400" b="1" dirty="0">
                <a:solidFill>
                  <a:srgbClr val="663300"/>
                </a:solidFill>
                <a:latin typeface="微軟正黑體" pitchFamily="34" charset="-120"/>
                <a:ea typeface="微軟正黑體" pitchFamily="34" charset="-120"/>
              </a:rPr>
              <a:t>報名及志願選填系統</a:t>
            </a:r>
            <a:endParaRPr kumimoji="1" lang="en-US" altLang="zh-TW" sz="5400" b="1" dirty="0">
              <a:solidFill>
                <a:srgbClr val="66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kumimoji="1" lang="en-US" altLang="zh-TW" sz="5400" b="1" dirty="0">
              <a:solidFill>
                <a:srgbClr val="66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kumimoji="1" lang="zh-TW" altLang="zh-TW" sz="4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D54119-6D28-4096-8A68-12697DA33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08" y="3276395"/>
            <a:ext cx="2853443" cy="33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295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0DD9D2-B02D-41B1-A07A-422916E9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ED7ECB-24CE-4F20-B989-274E3A0C1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B66B9FF-D1F0-45DD-9291-447665AD4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82" y="69200"/>
            <a:ext cx="9447946" cy="686024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E8C7503-515E-4211-AE9E-E5047F39BA6C}"/>
              </a:ext>
            </a:extLst>
          </p:cNvPr>
          <p:cNvSpPr/>
          <p:nvPr/>
        </p:nvSpPr>
        <p:spPr>
          <a:xfrm>
            <a:off x="5764306" y="6347012"/>
            <a:ext cx="932584" cy="371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燕尾形向右箭號 5">
            <a:extLst>
              <a:ext uri="{FF2B5EF4-FFF2-40B4-BE49-F238E27FC236}">
                <a16:creationId xmlns:a16="http://schemas.microsoft.com/office/drawing/2014/main" id="{F1350813-EE49-4C6D-AA47-60E5F56E3C77}"/>
              </a:ext>
            </a:extLst>
          </p:cNvPr>
          <p:cNvSpPr/>
          <p:nvPr/>
        </p:nvSpPr>
        <p:spPr>
          <a:xfrm>
            <a:off x="1085843" y="5401163"/>
            <a:ext cx="1532708" cy="531223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C19F994-D080-4285-9EE1-C76ED951A280}"/>
              </a:ext>
            </a:extLst>
          </p:cNvPr>
          <p:cNvSpPr/>
          <p:nvPr/>
        </p:nvSpPr>
        <p:spPr>
          <a:xfrm>
            <a:off x="2662517" y="5513839"/>
            <a:ext cx="1721223" cy="371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燕尾形向右箭號 5">
            <a:extLst>
              <a:ext uri="{FF2B5EF4-FFF2-40B4-BE49-F238E27FC236}">
                <a16:creationId xmlns:a16="http://schemas.microsoft.com/office/drawing/2014/main" id="{7DF96EB8-8E74-4123-A0F2-A600FA817415}"/>
              </a:ext>
            </a:extLst>
          </p:cNvPr>
          <p:cNvSpPr/>
          <p:nvPr/>
        </p:nvSpPr>
        <p:spPr>
          <a:xfrm rot="10800000">
            <a:off x="6784823" y="6267010"/>
            <a:ext cx="1532708" cy="531223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07A9A8F-03ED-4BD8-A766-7E2A0DB03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049" y="1194801"/>
            <a:ext cx="5677692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0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83C64-19EB-4C57-8DBD-688EE150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B94381-700B-4ACA-A9F2-BCC0A388A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A6B9133-D820-498B-BC72-523BB7D02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77" y="0"/>
            <a:ext cx="11528962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6822F48-A7D7-4BAB-8F28-87F5F5DB6439}"/>
              </a:ext>
            </a:extLst>
          </p:cNvPr>
          <p:cNvSpPr/>
          <p:nvPr/>
        </p:nvSpPr>
        <p:spPr>
          <a:xfrm>
            <a:off x="1712258" y="1920186"/>
            <a:ext cx="1721223" cy="371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燕尾形向右箭號 5">
            <a:extLst>
              <a:ext uri="{FF2B5EF4-FFF2-40B4-BE49-F238E27FC236}">
                <a16:creationId xmlns:a16="http://schemas.microsoft.com/office/drawing/2014/main" id="{1A558549-9E0D-4E72-9276-175300FCD182}"/>
              </a:ext>
            </a:extLst>
          </p:cNvPr>
          <p:cNvSpPr/>
          <p:nvPr/>
        </p:nvSpPr>
        <p:spPr>
          <a:xfrm rot="10800000">
            <a:off x="3542172" y="1840184"/>
            <a:ext cx="1532708" cy="531223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60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TextBox 32"/>
          <p:cNvSpPr txBox="1"/>
          <p:nvPr/>
        </p:nvSpPr>
        <p:spPr>
          <a:xfrm>
            <a:off x="2181318" y="455299"/>
            <a:ext cx="652626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適性輔導問卷調查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1-2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次試模擬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5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18522"/>
          <a:stretch>
            <a:fillRect/>
          </a:stretch>
        </p:blipFill>
        <p:spPr>
          <a:xfrm>
            <a:off x="4893345" y="3955042"/>
            <a:ext cx="893111" cy="1556374"/>
          </a:xfrm>
        </p:spPr>
      </p:pic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76" y="1493702"/>
            <a:ext cx="4713146" cy="531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橢圓形圖說文字 9"/>
          <p:cNvSpPr>
            <a:spLocks noChangeArrowheads="1"/>
          </p:cNvSpPr>
          <p:nvPr/>
        </p:nvSpPr>
        <p:spPr bwMode="auto">
          <a:xfrm>
            <a:off x="8086806" y="1633514"/>
            <a:ext cx="3476625" cy="2298700"/>
          </a:xfrm>
          <a:prstGeom prst="wedgeEllipseCallout">
            <a:avLst>
              <a:gd name="adj1" fmla="val -82497"/>
              <a:gd name="adj2" fmla="val 61489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務必完成適性輔導問卷調查的填報，才可以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執行選填志願功能哦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17698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83C64-19EB-4C57-8DBD-688EE150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B94381-700B-4ACA-A9F2-BCC0A388A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A6B9133-D820-498B-BC72-523BB7D02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77" y="0"/>
            <a:ext cx="11528962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6822F48-A7D7-4BAB-8F28-87F5F5DB6439}"/>
              </a:ext>
            </a:extLst>
          </p:cNvPr>
          <p:cNvSpPr/>
          <p:nvPr/>
        </p:nvSpPr>
        <p:spPr>
          <a:xfrm>
            <a:off x="1757082" y="2287739"/>
            <a:ext cx="1649505" cy="371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燕尾形向右箭號 5">
            <a:extLst>
              <a:ext uri="{FF2B5EF4-FFF2-40B4-BE49-F238E27FC236}">
                <a16:creationId xmlns:a16="http://schemas.microsoft.com/office/drawing/2014/main" id="{1A558549-9E0D-4E72-9276-175300FCD182}"/>
              </a:ext>
            </a:extLst>
          </p:cNvPr>
          <p:cNvSpPr/>
          <p:nvPr/>
        </p:nvSpPr>
        <p:spPr>
          <a:xfrm rot="10800000">
            <a:off x="3515278" y="2207737"/>
            <a:ext cx="1532708" cy="531223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74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8805563" y="6258671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rgbClr val="523A2C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05563" y="6012450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204572" y="726557"/>
            <a:ext cx="652626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個別序位區間查詢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5164" y="1538029"/>
            <a:ext cx="8801100" cy="6937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indent="304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點選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志願選填相關作業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裡的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個別序位查詢服務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即可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588" y="2326215"/>
            <a:ext cx="8064500" cy="16081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提醒您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</a:p>
          <a:p>
            <a:pPr>
              <a:defRPr/>
            </a:pPr>
            <a:endParaRPr lang="zh-TW" altLang="zh-TW" sz="10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◆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請先設定網頁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可顯示彈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跳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視窗功能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才可使用「個別序位查詢服務」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61" y="2233494"/>
            <a:ext cx="5671231" cy="437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橢圓 19"/>
          <p:cNvSpPr/>
          <p:nvPr/>
        </p:nvSpPr>
        <p:spPr>
          <a:xfrm>
            <a:off x="4933164" y="5186659"/>
            <a:ext cx="3744913" cy="10937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119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83C64-19EB-4C57-8DBD-688EE150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B94381-700B-4ACA-A9F2-BCC0A388A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A6B9133-D820-498B-BC72-523BB7D02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77" y="0"/>
            <a:ext cx="11528962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6822F48-A7D7-4BAB-8F28-87F5F5DB6439}"/>
              </a:ext>
            </a:extLst>
          </p:cNvPr>
          <p:cNvSpPr/>
          <p:nvPr/>
        </p:nvSpPr>
        <p:spPr>
          <a:xfrm>
            <a:off x="1792942" y="2628398"/>
            <a:ext cx="2169458" cy="371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燕尾形向右箭號 5">
            <a:extLst>
              <a:ext uri="{FF2B5EF4-FFF2-40B4-BE49-F238E27FC236}">
                <a16:creationId xmlns:a16="http://schemas.microsoft.com/office/drawing/2014/main" id="{1A558549-9E0D-4E72-9276-175300FCD182}"/>
              </a:ext>
            </a:extLst>
          </p:cNvPr>
          <p:cNvSpPr/>
          <p:nvPr/>
        </p:nvSpPr>
        <p:spPr>
          <a:xfrm rot="10800000">
            <a:off x="4096080" y="2548395"/>
            <a:ext cx="1507718" cy="531223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4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TextBox 32"/>
          <p:cNvSpPr txBox="1"/>
          <p:nvPr/>
        </p:nvSpPr>
        <p:spPr>
          <a:xfrm>
            <a:off x="1204571" y="619248"/>
            <a:ext cx="6993855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基本資料及超額比序積分資料查詢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1543622" y="1318423"/>
            <a:ext cx="8651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【志願選填相關作業】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【</a:t>
            </a:r>
            <a:r>
              <a:rPr lang="zh-TW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基本資料及超額比序積分資料查詢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  <p:sp>
        <p:nvSpPr>
          <p:cNvPr id="18" name="文字方塊 2"/>
          <p:cNvSpPr txBox="1">
            <a:spLocks noChangeArrowheads="1"/>
          </p:cNvSpPr>
          <p:nvPr/>
        </p:nvSpPr>
        <p:spPr bwMode="auto">
          <a:xfrm>
            <a:off x="1543622" y="1998244"/>
            <a:ext cx="80756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系統會直接下載「</a:t>
            </a:r>
            <a:r>
              <a:rPr lang="zh-TW" altLang="en-US" sz="23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zh-TW" sz="23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基本資料及超額比序積分資料</a:t>
            </a:r>
            <a:r>
              <a:rPr lang="zh-TW" altLang="en-US" sz="23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zh-TW" altLang="en-US" sz="2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505" y="2631047"/>
            <a:ext cx="6117228" cy="3812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082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83C64-19EB-4C57-8DBD-688EE150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B94381-700B-4ACA-A9F2-BCC0A388A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A6B9133-D820-498B-BC72-523BB7D02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77" y="0"/>
            <a:ext cx="11528962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6822F48-A7D7-4BAB-8F28-87F5F5DB6439}"/>
              </a:ext>
            </a:extLst>
          </p:cNvPr>
          <p:cNvSpPr/>
          <p:nvPr/>
        </p:nvSpPr>
        <p:spPr>
          <a:xfrm>
            <a:off x="1766046" y="3243391"/>
            <a:ext cx="1308847" cy="371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燕尾形向右箭號 5">
            <a:extLst>
              <a:ext uri="{FF2B5EF4-FFF2-40B4-BE49-F238E27FC236}">
                <a16:creationId xmlns:a16="http://schemas.microsoft.com/office/drawing/2014/main" id="{1A558549-9E0D-4E72-9276-175300FCD182}"/>
              </a:ext>
            </a:extLst>
          </p:cNvPr>
          <p:cNvSpPr/>
          <p:nvPr/>
        </p:nvSpPr>
        <p:spPr>
          <a:xfrm rot="10800000">
            <a:off x="3208574" y="3163388"/>
            <a:ext cx="1507718" cy="531223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07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88A62F-886F-4ED8-9812-42FA58515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28324F-1627-42F0-B2C1-A210A45B3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8C4255A-2FCD-4F6D-9223-6FF1DFFDA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977" y="0"/>
            <a:ext cx="7876046" cy="6858000"/>
          </a:xfrm>
          <a:prstGeom prst="rect">
            <a:avLst/>
          </a:prstGeom>
        </p:spPr>
      </p:pic>
      <p:sp>
        <p:nvSpPr>
          <p:cNvPr id="5" name="矩形 1">
            <a:extLst>
              <a:ext uri="{FF2B5EF4-FFF2-40B4-BE49-F238E27FC236}">
                <a16:creationId xmlns:a16="http://schemas.microsoft.com/office/drawing/2014/main" id="{0428ACED-EBD7-49B1-9A7B-E5A863503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910" y="1602855"/>
            <a:ext cx="9072562" cy="4064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5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模擬選填志願期間，</a:t>
            </a:r>
            <a:r>
              <a:rPr lang="zh-TW" altLang="en-US" sz="25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首次</a:t>
            </a:r>
            <a:r>
              <a:rPr lang="zh-TW" altLang="zh-TW" sz="25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登入志願選填頁面，</a:t>
            </a:r>
            <a:r>
              <a:rPr lang="zh-TW" altLang="zh-TW" sz="2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</a:t>
            </a:r>
            <a:r>
              <a:rPr lang="zh-TW" altLang="zh-TW" sz="25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先完成適性輔導問卷填報，才可</a:t>
            </a:r>
            <a:r>
              <a:rPr lang="zh-TW" altLang="en-US" sz="25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選填志願</a:t>
            </a:r>
            <a:r>
              <a:rPr lang="zh-TW" altLang="zh-TW" sz="25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5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建議選填過程中，每隔一段時間</a:t>
            </a:r>
            <a:r>
              <a:rPr lang="zh-TW" altLang="zh-TW" sz="2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按下「儲存志願」按鈕</a:t>
            </a:r>
            <a:r>
              <a:rPr lang="zh-TW" altLang="zh-TW" sz="25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，以避免停電等情況導致所選志願遺失。</a:t>
            </a:r>
            <a:endParaRPr lang="zh-TW" altLang="zh-TW" sz="2500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5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選填完畢，務必</a:t>
            </a:r>
            <a:r>
              <a:rPr lang="zh-TW" altLang="zh-TW" sz="2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按下「儲存志願」按鈕</a:t>
            </a:r>
            <a:r>
              <a:rPr lang="zh-TW" altLang="zh-TW" sz="25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，並至「</a:t>
            </a:r>
            <a:r>
              <a:rPr lang="zh-TW" altLang="zh-TW" sz="25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查詢我的志願資料</a:t>
            </a:r>
            <a:r>
              <a:rPr lang="zh-TW" altLang="zh-TW" sz="25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」頁面確認您選擇的志願及排序。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5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安全性考量，在選填志願期間若要離開位置，務必先</a:t>
            </a:r>
            <a:r>
              <a:rPr lang="zh-TW" altLang="zh-TW" sz="25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登出</a:t>
            </a:r>
            <a:r>
              <a:rPr lang="zh-TW" altLang="zh-TW" sz="25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500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581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867722" y="6404739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rgbClr val="523A2C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67722" y="6158518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TextBox 32"/>
          <p:cNvSpPr txBox="1"/>
          <p:nvPr/>
        </p:nvSpPr>
        <p:spPr>
          <a:xfrm>
            <a:off x="-198201" y="599913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免試志願選填功能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342700" y="1554665"/>
            <a:ext cx="62047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點選【志願選填相關作業】裡之【志願選填】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首先閱讀注意事項。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選擇免試欲加入科組：下拉選單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科組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學校序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點選【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】按鈕。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調整排序。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點選【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儲存志願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】按鈕。</a:t>
            </a:r>
          </a:p>
        </p:txBody>
      </p:sp>
      <p:pic>
        <p:nvPicPr>
          <p:cNvPr id="22" name="Picture 2" descr="志願選填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41" y="1428233"/>
            <a:ext cx="5859862" cy="495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直線圖說文字 1 36"/>
          <p:cNvSpPr>
            <a:spLocks/>
          </p:cNvSpPr>
          <p:nvPr/>
        </p:nvSpPr>
        <p:spPr bwMode="auto">
          <a:xfrm>
            <a:off x="4543636" y="4547930"/>
            <a:ext cx="1200150" cy="304800"/>
          </a:xfrm>
          <a:prstGeom prst="borderCallout1">
            <a:avLst>
              <a:gd name="adj1" fmla="val -2745"/>
              <a:gd name="adj2" fmla="val 100773"/>
              <a:gd name="adj3" fmla="val -105736"/>
              <a:gd name="adj4" fmla="val 152514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4000"/>
              </a:lnSpc>
              <a:spcBef>
                <a:spcPct val="0"/>
              </a:spcBef>
              <a:buFontTx/>
              <a:buNone/>
            </a:pPr>
            <a:r>
              <a:rPr lang="zh-TW" altLang="en-US" sz="1200" b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已選填志願數</a:t>
            </a:r>
            <a:endParaRPr lang="zh-TW" altLang="zh-TW" sz="180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25" name="直線圖說文字 1 35"/>
          <p:cNvSpPr>
            <a:spLocks/>
          </p:cNvSpPr>
          <p:nvPr/>
        </p:nvSpPr>
        <p:spPr bwMode="auto">
          <a:xfrm>
            <a:off x="9699287" y="3712905"/>
            <a:ext cx="950913" cy="835025"/>
          </a:xfrm>
          <a:prstGeom prst="borderCallout1">
            <a:avLst>
              <a:gd name="adj1" fmla="val 100745"/>
              <a:gd name="adj2" fmla="val 100896"/>
              <a:gd name="adj3" fmla="val 189212"/>
              <a:gd name="adj4" fmla="val 170959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44000"/>
              </a:lnSpc>
              <a:spcBef>
                <a:spcPct val="0"/>
              </a:spcBef>
              <a:buFontTx/>
              <a:buNone/>
            </a:pPr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點選「垃圾筒」按鈕，即可刪除志願。</a:t>
            </a:r>
            <a:endParaRPr lang="zh-TW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27" name="直線圖說文字 1 36"/>
          <p:cNvSpPr>
            <a:spLocks/>
          </p:cNvSpPr>
          <p:nvPr/>
        </p:nvSpPr>
        <p:spPr bwMode="auto">
          <a:xfrm>
            <a:off x="10902288" y="6419535"/>
            <a:ext cx="1133475" cy="361950"/>
          </a:xfrm>
          <a:prstGeom prst="borderCallout1">
            <a:avLst>
              <a:gd name="adj1" fmla="val 769"/>
              <a:gd name="adj2" fmla="val 167"/>
              <a:gd name="adj3" fmla="val -74365"/>
              <a:gd name="adj4" fmla="val 7061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4000"/>
              </a:lnSpc>
              <a:spcBef>
                <a:spcPct val="0"/>
              </a:spcBef>
              <a:buFontTx/>
              <a:buNone/>
            </a:pPr>
            <a:r>
              <a:rPr lang="zh-TW" altLang="en-US" sz="1200" b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該項科組資訊</a:t>
            </a:r>
            <a:endParaRPr lang="zh-TW" altLang="zh-TW" sz="180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28" name="直線圖說文字 1 36"/>
          <p:cNvSpPr>
            <a:spLocks/>
          </p:cNvSpPr>
          <p:nvPr/>
        </p:nvSpPr>
        <p:spPr bwMode="auto">
          <a:xfrm>
            <a:off x="7282276" y="5853718"/>
            <a:ext cx="1743075" cy="304800"/>
          </a:xfrm>
          <a:prstGeom prst="borderCallout1">
            <a:avLst>
              <a:gd name="adj1" fmla="val 4574"/>
              <a:gd name="adj2" fmla="val 99250"/>
              <a:gd name="adj3" fmla="val -115648"/>
              <a:gd name="adj4" fmla="val 133759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4000"/>
              </a:lnSpc>
              <a:spcBef>
                <a:spcPct val="0"/>
              </a:spcBef>
              <a:buFontTx/>
              <a:buNone/>
            </a:pPr>
            <a:r>
              <a:rPr lang="zh-TW" altLang="en-US" sz="1200" b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該項總積分的計算說明</a:t>
            </a:r>
            <a:endParaRPr lang="zh-TW" altLang="zh-TW" sz="180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16" name="橢圓形圖說文字 8">
            <a:extLst>
              <a:ext uri="{FF2B5EF4-FFF2-40B4-BE49-F238E27FC236}">
                <a16:creationId xmlns:a16="http://schemas.microsoft.com/office/drawing/2014/main" id="{CE19E7F1-04A3-423A-890E-DDC97344D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274" y="2990320"/>
            <a:ext cx="4906962" cy="1209675"/>
          </a:xfrm>
          <a:prstGeom prst="wedgeEllipseCallout">
            <a:avLst>
              <a:gd name="adj1" fmla="val -56690"/>
              <a:gd name="adj2" fmla="val -26838"/>
            </a:avLst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0"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kumimoji="0" lang="en-US" altLang="zh-TW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kumimoji="0" lang="zh-TW" altLang="en-US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：只是</a:t>
            </a:r>
            <a:r>
              <a:rPr kumimoji="0" lang="zh-TW" altLang="en-US" sz="2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暫存</a:t>
            </a:r>
            <a:r>
              <a:rPr kumimoji="0" lang="zh-TW" altLang="en-US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志願，並不會儲存到系統哦！</a:t>
            </a:r>
          </a:p>
        </p:txBody>
      </p:sp>
      <p:sp>
        <p:nvSpPr>
          <p:cNvPr id="17" name="橢圓形圖說文字 20">
            <a:extLst>
              <a:ext uri="{FF2B5EF4-FFF2-40B4-BE49-F238E27FC236}">
                <a16:creationId xmlns:a16="http://schemas.microsoft.com/office/drawing/2014/main" id="{0D9C43E4-443F-427E-A3D5-0738D19E9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039" y="4364720"/>
            <a:ext cx="1835150" cy="835025"/>
          </a:xfrm>
          <a:prstGeom prst="wedgeEllipseCallout">
            <a:avLst>
              <a:gd name="adj1" fmla="val -56509"/>
              <a:gd name="adj2" fmla="val -82125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30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很重要！</a:t>
            </a:r>
            <a:endParaRPr kumimoji="0" lang="en-US" altLang="zh-TW" sz="3000" b="1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275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椭圆 74"/>
          <p:cNvSpPr/>
          <p:nvPr/>
        </p:nvSpPr>
        <p:spPr>
          <a:xfrm>
            <a:off x="711875" y="302475"/>
            <a:ext cx="3301902" cy="3301902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TextBox 72"/>
          <p:cNvSpPr txBox="1"/>
          <p:nvPr/>
        </p:nvSpPr>
        <p:spPr>
          <a:xfrm>
            <a:off x="1561563" y="1751231"/>
            <a:ext cx="4904428" cy="14388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3530"/>
              </a:lnSpc>
            </a:pPr>
            <a:r>
              <a:rPr lang="en-US" sz="2700" b="1" spc="1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ontserrat" charset="0"/>
              </a:rPr>
              <a:t>We design</a:t>
            </a:r>
          </a:p>
          <a:p>
            <a:pPr>
              <a:lnSpc>
                <a:spcPts val="3530"/>
              </a:lnSpc>
            </a:pPr>
            <a:r>
              <a:rPr lang="en-US" sz="2700" b="1" spc="1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ontserrat" charset="0"/>
              </a:rPr>
              <a:t>Trending</a:t>
            </a:r>
          </a:p>
          <a:p>
            <a:pPr>
              <a:lnSpc>
                <a:spcPts val="3530"/>
              </a:lnSpc>
            </a:pPr>
            <a:r>
              <a:rPr lang="en-US" sz="2700" b="1" spc="1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ontserrat" charset="0"/>
              </a:rPr>
              <a:t>Minimal presentations</a:t>
            </a:r>
          </a:p>
        </p:txBody>
      </p:sp>
      <p:sp>
        <p:nvSpPr>
          <p:cNvPr id="77" name="椭圆 76"/>
          <p:cNvSpPr/>
          <p:nvPr/>
        </p:nvSpPr>
        <p:spPr>
          <a:xfrm>
            <a:off x="1308784" y="3415793"/>
            <a:ext cx="414118" cy="414118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文字版面配置區 10"/>
          <p:cNvSpPr txBox="1">
            <a:spLocks/>
          </p:cNvSpPr>
          <p:nvPr/>
        </p:nvSpPr>
        <p:spPr bwMode="auto">
          <a:xfrm>
            <a:off x="4795594" y="302475"/>
            <a:ext cx="6335758" cy="161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3716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8288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2860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7432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32004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6576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41148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EFEFEF"/>
              </a:buClr>
              <a:buSzPts val="3200"/>
              <a:buFontTx/>
              <a:buNone/>
            </a:pPr>
            <a:r>
              <a:rPr lang="zh-TW" altLang="en-US" sz="115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T Serif" charset="0"/>
                <a:sym typeface="PT Serif" charset="0"/>
              </a:rPr>
              <a:t>建功高中</a:t>
            </a:r>
          </a:p>
        </p:txBody>
      </p:sp>
      <p:sp>
        <p:nvSpPr>
          <p:cNvPr id="78" name="標題 9"/>
          <p:cNvSpPr txBox="1">
            <a:spLocks/>
          </p:cNvSpPr>
          <p:nvPr/>
        </p:nvSpPr>
        <p:spPr bwMode="gray">
          <a:xfrm>
            <a:off x="6194613" y="1710325"/>
            <a:ext cx="5522228" cy="124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選填志願操作說明</a:t>
            </a:r>
          </a:p>
        </p:txBody>
      </p:sp>
      <p:sp>
        <p:nvSpPr>
          <p:cNvPr id="76" name="TextBox 32"/>
          <p:cNvSpPr txBox="1"/>
          <p:nvPr/>
        </p:nvSpPr>
        <p:spPr>
          <a:xfrm>
            <a:off x="-1" y="4210975"/>
            <a:ext cx="10646875" cy="193899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帳號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身分證字號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en-US" altLang="zh-TW" sz="4000" b="1" u="sng" dirty="0">
                <a:latin typeface="標楷體" panose="03000509000000000000" pitchFamily="65" charset="-120"/>
                <a:ea typeface="標楷體" panose="03000509000000000000" pitchFamily="65" charset="-120"/>
                <a:cs typeface="PT Serif" charset="0"/>
                <a:sym typeface="PT Serif" charset="0"/>
              </a:rPr>
              <a:t>【</a:t>
            </a:r>
            <a:r>
              <a:rPr lang="zh-TW" altLang="en-US" sz="4000" b="1" u="sng" dirty="0">
                <a:latin typeface="標楷體" panose="03000509000000000000" pitchFamily="65" charset="-120"/>
                <a:ea typeface="標楷體" panose="03000509000000000000" pitchFamily="65" charset="-120"/>
                <a:cs typeface="PT Serif" charset="0"/>
                <a:sym typeface="PT Serif" charset="0"/>
              </a:rPr>
              <a:t>密碼</a:t>
            </a:r>
            <a:r>
              <a:rPr lang="en-US" altLang="zh-TW" sz="4000" b="1" u="sng" dirty="0">
                <a:latin typeface="標楷體" panose="03000509000000000000" pitchFamily="65" charset="-120"/>
                <a:ea typeface="標楷體" panose="03000509000000000000" pitchFamily="65" charset="-120"/>
                <a:cs typeface="PT Serif" charset="0"/>
                <a:sym typeface="PT Serif" charset="0"/>
              </a:rPr>
              <a:t>】</a:t>
            </a:r>
            <a:r>
              <a:rPr lang="zh-TW" altLang="en-US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T Serif" charset="0"/>
                <a:sym typeface="PT Serif" charset="0"/>
              </a:rPr>
              <a:t>身分證後四碼</a:t>
            </a:r>
            <a:r>
              <a:rPr lang="en-US" altLang="zh-TW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T Serif" charset="0"/>
                <a:sym typeface="PT Serif" charset="0"/>
              </a:rPr>
              <a:t>+</a:t>
            </a:r>
            <a:r>
              <a:rPr lang="zh-TW" altLang="en-US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T Serif" charset="0"/>
                <a:sym typeface="PT Serif" charset="0"/>
              </a:rPr>
              <a:t>出生月日</a:t>
            </a:r>
            <a:r>
              <a:rPr lang="en-US" altLang="zh-TW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T Serif" charset="0"/>
                <a:sym typeface="PT Serif" charset="0"/>
              </a:rPr>
              <a:t>&lt;</a:t>
            </a:r>
            <a:r>
              <a:rPr lang="zh-TW" altLang="en-US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T Serif" charset="0"/>
                <a:sym typeface="PT Serif" charset="0"/>
              </a:rPr>
              <a:t>共八碼</a:t>
            </a:r>
            <a:r>
              <a:rPr lang="en-US" altLang="zh-TW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T Serif" charset="0"/>
                <a:sym typeface="PT Serif" charset="0"/>
              </a:rPr>
              <a:t>&gt;</a:t>
            </a:r>
            <a:endParaRPr lang="zh-TW" altLang="zh-TW" sz="4000" b="1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5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TextBox 32"/>
          <p:cNvSpPr txBox="1"/>
          <p:nvPr/>
        </p:nvSpPr>
        <p:spPr>
          <a:xfrm>
            <a:off x="210037" y="384955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免試志願選填功能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637498" y="1461499"/>
            <a:ext cx="2979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800" b="1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排序功能說明 </a:t>
            </a:r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793750" y="2133600"/>
            <a:ext cx="18065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zh-TW" sz="26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上下移動</a:t>
            </a:r>
            <a:endParaRPr lang="zh-TW" altLang="en-US" sz="2600" b="1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3" y="3287542"/>
            <a:ext cx="5463672" cy="294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649" y="3259743"/>
            <a:ext cx="5674469" cy="29678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/>
          <p:cNvSpPr/>
          <p:nvPr/>
        </p:nvSpPr>
        <p:spPr>
          <a:xfrm>
            <a:off x="6246151" y="2092845"/>
            <a:ext cx="5222875" cy="1014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zh-TW" sz="26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快速移動志願序</a:t>
            </a:r>
            <a:endParaRPr lang="en-US" altLang="zh-TW" sz="2600" b="1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  <a:defRPr/>
            </a:pPr>
            <a:r>
              <a:rPr lang="zh-TW" altLang="en-US" sz="24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目標分發編號</a:t>
            </a:r>
            <a:r>
              <a:rPr lang="zh-TW" altLang="en-US" sz="24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，再按下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Go</a:t>
            </a:r>
            <a:r>
              <a:rPr lang="zh-TW" altLang="en-US" sz="24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按鈕。</a:t>
            </a:r>
          </a:p>
        </p:txBody>
      </p:sp>
      <p:sp>
        <p:nvSpPr>
          <p:cNvPr id="2" name="圖片版面配置區 1"/>
          <p:cNvSpPr>
            <a:spLocks noGrp="1"/>
          </p:cNvSpPr>
          <p:nvPr>
            <p:ph type="pic" sz="quarter" idx="51"/>
          </p:nvPr>
        </p:nvSpPr>
        <p:spPr/>
      </p:sp>
    </p:spTree>
    <p:extLst>
      <p:ext uri="{BB962C8B-B14F-4D97-AF65-F5344CB8AC3E}">
        <p14:creationId xmlns:p14="http://schemas.microsoft.com/office/powerpoint/2010/main" val="364646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83C64-19EB-4C57-8DBD-688EE150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B94381-700B-4ACA-A9F2-BCC0A388A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A6B9133-D820-498B-BC72-523BB7D02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77" y="0"/>
            <a:ext cx="11528962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6822F48-A7D7-4BAB-8F28-87F5F5DB6439}"/>
              </a:ext>
            </a:extLst>
          </p:cNvPr>
          <p:cNvSpPr/>
          <p:nvPr/>
        </p:nvSpPr>
        <p:spPr>
          <a:xfrm>
            <a:off x="1828801" y="3799203"/>
            <a:ext cx="1381418" cy="371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燕尾形向右箭號 5">
            <a:extLst>
              <a:ext uri="{FF2B5EF4-FFF2-40B4-BE49-F238E27FC236}">
                <a16:creationId xmlns:a16="http://schemas.microsoft.com/office/drawing/2014/main" id="{1A558549-9E0D-4E72-9276-175300FCD182}"/>
              </a:ext>
            </a:extLst>
          </p:cNvPr>
          <p:cNvSpPr/>
          <p:nvPr/>
        </p:nvSpPr>
        <p:spPr>
          <a:xfrm rot="10800000">
            <a:off x="3260301" y="3719199"/>
            <a:ext cx="1591316" cy="531223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94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TextBox 32"/>
          <p:cNvSpPr txBox="1"/>
          <p:nvPr/>
        </p:nvSpPr>
        <p:spPr>
          <a:xfrm>
            <a:off x="1198354" y="542470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查詢我的免試志願資料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47" y="2274045"/>
            <a:ext cx="6562725" cy="3228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橢圓形圖說文字 9"/>
          <p:cNvSpPr>
            <a:spLocks noChangeArrowheads="1"/>
          </p:cNvSpPr>
          <p:nvPr/>
        </p:nvSpPr>
        <p:spPr bwMode="auto">
          <a:xfrm>
            <a:off x="8497248" y="2317171"/>
            <a:ext cx="3603625" cy="2625725"/>
          </a:xfrm>
          <a:prstGeom prst="wedgeEllipseCallout">
            <a:avLst>
              <a:gd name="adj1" fmla="val -53201"/>
              <a:gd name="adj2" fmla="val 43510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儲存志願完成後，務必到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【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查詢我的志願資料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】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頁面，確認所選的志願及順序哦！</a:t>
            </a:r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1543622" y="1300907"/>
            <a:ext cx="86518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【志願選填相關作業】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【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查詢我的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29772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83C64-19EB-4C57-8DBD-688EE150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B94381-700B-4ACA-A9F2-BCC0A388A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A6B9133-D820-498B-BC72-523BB7D02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77" y="0"/>
            <a:ext cx="11528962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6822F48-A7D7-4BAB-8F28-87F5F5DB6439}"/>
              </a:ext>
            </a:extLst>
          </p:cNvPr>
          <p:cNvSpPr/>
          <p:nvPr/>
        </p:nvSpPr>
        <p:spPr>
          <a:xfrm>
            <a:off x="1810872" y="4148826"/>
            <a:ext cx="1381418" cy="371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燕尾形向右箭號 5">
            <a:extLst>
              <a:ext uri="{FF2B5EF4-FFF2-40B4-BE49-F238E27FC236}">
                <a16:creationId xmlns:a16="http://schemas.microsoft.com/office/drawing/2014/main" id="{1A558549-9E0D-4E72-9276-175300FCD182}"/>
              </a:ext>
            </a:extLst>
          </p:cNvPr>
          <p:cNvSpPr/>
          <p:nvPr/>
        </p:nvSpPr>
        <p:spPr>
          <a:xfrm rot="10800000">
            <a:off x="3242372" y="4068822"/>
            <a:ext cx="1591316" cy="531223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18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67722" y="6158518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TextBox 32"/>
          <p:cNvSpPr txBox="1"/>
          <p:nvPr/>
        </p:nvSpPr>
        <p:spPr>
          <a:xfrm>
            <a:off x="1194182" y="631208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列印報名表（草稿）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1543622" y="1300907"/>
            <a:ext cx="8651875" cy="58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【志願選填相關作業】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【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列印報名表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  <p:pic>
        <p:nvPicPr>
          <p:cNvPr id="17" name="Picture 2" descr="列印草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70" y="2278169"/>
            <a:ext cx="7977188" cy="2636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橢圓形圖說文字 9"/>
          <p:cNvSpPr>
            <a:spLocks noChangeArrowheads="1"/>
          </p:cNvSpPr>
          <p:nvPr/>
        </p:nvSpPr>
        <p:spPr bwMode="auto">
          <a:xfrm>
            <a:off x="6805621" y="4610456"/>
            <a:ext cx="4037013" cy="1852613"/>
          </a:xfrm>
          <a:prstGeom prst="wedgeEllipseCallout">
            <a:avLst>
              <a:gd name="adj1" fmla="val -44344"/>
              <a:gd name="adj2" fmla="val -54862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學生端可以列印學生報名表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草稿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與家長或老師做討論哦！</a:t>
            </a:r>
          </a:p>
        </p:txBody>
      </p:sp>
    </p:spTree>
    <p:extLst>
      <p:ext uri="{BB962C8B-B14F-4D97-AF65-F5344CB8AC3E}">
        <p14:creationId xmlns:p14="http://schemas.microsoft.com/office/powerpoint/2010/main" val="365109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32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A857B1-3B3A-4E38-8A68-0B5C3BE88375}" type="slidenum">
              <a:rPr lang="fr-CA" altLang="zh-TW"/>
              <a:pPr/>
              <a:t>25</a:t>
            </a:fld>
            <a:endParaRPr lang="fr-CA" altLang="zh-TW"/>
          </a:p>
        </p:txBody>
      </p:sp>
      <p:sp>
        <p:nvSpPr>
          <p:cNvPr id="65538" name="標題 1"/>
          <p:cNvSpPr>
            <a:spLocks noGrp="1"/>
          </p:cNvSpPr>
          <p:nvPr>
            <p:ph type="title"/>
          </p:nvPr>
        </p:nvSpPr>
        <p:spPr>
          <a:xfrm>
            <a:off x="4098174" y="2327563"/>
            <a:ext cx="2842953" cy="1802189"/>
          </a:xfrm>
        </p:spPr>
        <p:txBody>
          <a:bodyPr/>
          <a:lstStyle/>
          <a:p>
            <a:pPr algn="ctr"/>
            <a:r>
              <a:rPr lang="zh-TW" altLang="en-US" sz="4000" b="1" dirty="0">
                <a:ln>
                  <a:noFill/>
                </a:ln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簡報完畢</a:t>
            </a:r>
            <a:br>
              <a:rPr lang="en-US" altLang="zh-TW" sz="4000" b="1" dirty="0">
                <a:ln>
                  <a:noFill/>
                </a:ln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br>
              <a:rPr lang="en-US" altLang="zh-TW" sz="4000" b="1" dirty="0">
                <a:ln>
                  <a:noFill/>
                </a:ln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>
                <a:ln>
                  <a:noFill/>
                </a:ln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謝謝聆聽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AF2AE61-D0F4-4C4D-A55B-1D75B66F0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575"/>
            <a:ext cx="12192000" cy="553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6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218D966-87C0-4E93-9898-976B16EE5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4050"/>
            <a:ext cx="12192000" cy="554990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8648128" y="5395864"/>
            <a:ext cx="2360885" cy="70013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燕尾形向右箭號 5"/>
          <p:cNvSpPr/>
          <p:nvPr/>
        </p:nvSpPr>
        <p:spPr>
          <a:xfrm>
            <a:off x="7035232" y="5480319"/>
            <a:ext cx="1532708" cy="531223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4">
            <a:extLst>
              <a:ext uri="{FF2B5EF4-FFF2-40B4-BE49-F238E27FC236}">
                <a16:creationId xmlns:a16="http://schemas.microsoft.com/office/drawing/2014/main" id="{B214257C-8DCB-4621-A08D-C6B106DA16C6}"/>
              </a:ext>
            </a:extLst>
          </p:cNvPr>
          <p:cNvSpPr/>
          <p:nvPr/>
        </p:nvSpPr>
        <p:spPr>
          <a:xfrm>
            <a:off x="9099292" y="3737571"/>
            <a:ext cx="1484209" cy="33648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97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A151D16-A2F9-4E66-9792-45AB2F0A1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637738" y="2302276"/>
            <a:ext cx="3472536" cy="19347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96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E3D93D2-E33F-49A3-8AE5-2A91E3BC4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3" y="0"/>
            <a:ext cx="11908533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36731" y="1167752"/>
            <a:ext cx="600890" cy="5921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燕尾形向右箭號 5"/>
          <p:cNvSpPr/>
          <p:nvPr/>
        </p:nvSpPr>
        <p:spPr>
          <a:xfrm rot="10800000">
            <a:off x="4619704" y="1179117"/>
            <a:ext cx="1532708" cy="531223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51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7B0AB09-5278-49BB-BC99-7715E2409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43" y="0"/>
            <a:ext cx="10844114" cy="6858000"/>
          </a:xfrm>
          <a:prstGeom prst="rect">
            <a:avLst/>
          </a:prstGeom>
        </p:spPr>
      </p:pic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圓角矩形 4">
            <a:extLst>
              <a:ext uri="{FF2B5EF4-FFF2-40B4-BE49-F238E27FC236}">
                <a16:creationId xmlns:a16="http://schemas.microsoft.com/office/drawing/2014/main" id="{E7F5F252-8D5A-480A-8D8B-DD2FE6FA01CE}"/>
              </a:ext>
            </a:extLst>
          </p:cNvPr>
          <p:cNvSpPr/>
          <p:nvPr/>
        </p:nvSpPr>
        <p:spPr>
          <a:xfrm>
            <a:off x="7148853" y="3148639"/>
            <a:ext cx="2031361" cy="3578086"/>
          </a:xfrm>
          <a:prstGeom prst="roundRect">
            <a:avLst>
              <a:gd name="adj" fmla="val 7308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3930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FB88771-B251-4BE7-BCD6-AA481318A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4" y="1936648"/>
            <a:ext cx="6872511" cy="4734553"/>
          </a:xfrm>
          <a:prstGeom prst="rect">
            <a:avLst/>
          </a:prstGeom>
        </p:spPr>
      </p:pic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7599692" y="4576472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0" name="Oval 29"/>
          <p:cNvSpPr/>
          <p:nvPr/>
        </p:nvSpPr>
        <p:spPr>
          <a:xfrm>
            <a:off x="7283316" y="2391969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TextBox 32"/>
          <p:cNvSpPr txBox="1"/>
          <p:nvPr/>
        </p:nvSpPr>
        <p:spPr>
          <a:xfrm>
            <a:off x="734676" y="335840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字方塊 9"/>
          <p:cNvSpPr txBox="1">
            <a:spLocks noChangeArrowheads="1"/>
          </p:cNvSpPr>
          <p:nvPr/>
        </p:nvSpPr>
        <p:spPr bwMode="auto">
          <a:xfrm>
            <a:off x="1108310" y="1185479"/>
            <a:ext cx="4801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依系統畫面指示，輸入登入資訊。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6182270" y="3614115"/>
            <a:ext cx="2236788" cy="40005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zh-TW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帳號：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身分證字號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187592" y="4355335"/>
            <a:ext cx="4673074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zh-TW" altLang="zh-TW" sz="2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身分證後四碼</a:t>
            </a:r>
            <a:r>
              <a:rPr lang="en-US" altLang="zh-TW" sz="2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出生月日</a:t>
            </a:r>
            <a:r>
              <a:rPr lang="en-US" altLang="zh-TW" sz="2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en-US" sz="2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共八碼</a:t>
            </a:r>
            <a:r>
              <a:rPr lang="en-US" altLang="zh-TW" sz="2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</a:p>
        </p:txBody>
      </p:sp>
      <p:sp>
        <p:nvSpPr>
          <p:cNvPr id="22" name="橢圓形圖說文字 21"/>
          <p:cNvSpPr>
            <a:spLocks noChangeArrowheads="1"/>
          </p:cNvSpPr>
          <p:nvPr/>
        </p:nvSpPr>
        <p:spPr bwMode="auto">
          <a:xfrm>
            <a:off x="6096000" y="5856361"/>
            <a:ext cx="5382698" cy="668392"/>
          </a:xfrm>
          <a:prstGeom prst="wedgeEllipseCallout">
            <a:avLst>
              <a:gd name="adj1" fmla="val -33656"/>
              <a:gd name="adj2" fmla="val -225106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帳號、密碼有</a:t>
            </a:r>
            <a:r>
              <a:rPr kumimoji="0"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大小寫</a:t>
            </a:r>
            <a:r>
              <a:rPr kumimoji="0" lang="zh-TW" altLang="en-US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之分！</a:t>
            </a:r>
          </a:p>
        </p:txBody>
      </p:sp>
      <p:sp>
        <p:nvSpPr>
          <p:cNvPr id="23" name="矩形圖說文字 22"/>
          <p:cNvSpPr/>
          <p:nvPr/>
        </p:nvSpPr>
        <p:spPr bwMode="auto">
          <a:xfrm>
            <a:off x="6196256" y="2519531"/>
            <a:ext cx="4332924" cy="647700"/>
          </a:xfrm>
          <a:prstGeom prst="wedgeRectCallout">
            <a:avLst>
              <a:gd name="adj1" fmla="val -103318"/>
              <a:gd name="adj2" fmla="val 36859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sz="2000" spc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下拉選單</a:t>
            </a:r>
            <a:r>
              <a:rPr lang="zh-TW" altLang="en-US" sz="2000" u="sng" spc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選擇學校</a:t>
            </a:r>
            <a:r>
              <a:rPr lang="zh-TW" altLang="en-US" sz="2000" spc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。代碼：</a:t>
            </a:r>
            <a:r>
              <a:rPr lang="en-US" altLang="zh-TW" sz="2000" spc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183313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536126" y="6087240"/>
            <a:ext cx="714375" cy="519112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520323" y="5289415"/>
            <a:ext cx="2492375" cy="40005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驗證碼</a:t>
            </a:r>
            <a:r>
              <a:rPr lang="zh-TW" altLang="zh-TW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依圖示輸入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300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527481" y="4922608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rgbClr val="523A2C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99692" y="4576472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27" name="Oval 26"/>
          <p:cNvSpPr/>
          <p:nvPr/>
        </p:nvSpPr>
        <p:spPr>
          <a:xfrm>
            <a:off x="6664713" y="4608583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99692" y="3172646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0" name="Oval 29"/>
          <p:cNvSpPr/>
          <p:nvPr/>
        </p:nvSpPr>
        <p:spPr>
          <a:xfrm>
            <a:off x="6664713" y="3204757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TextBox 32"/>
          <p:cNvSpPr txBox="1"/>
          <p:nvPr/>
        </p:nvSpPr>
        <p:spPr>
          <a:xfrm>
            <a:off x="1140980" y="669029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修改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登入密碼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5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18522"/>
          <a:stretch>
            <a:fillRect/>
          </a:stretch>
        </p:blipFill>
        <p:spPr>
          <a:xfrm>
            <a:off x="4893345" y="3955042"/>
            <a:ext cx="893111" cy="1556374"/>
          </a:xfrm>
        </p:spPr>
      </p:pic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1543622" y="1433287"/>
            <a:ext cx="6955750" cy="160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zh-TW" altLang="zh-TW" sz="24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修改登入密碼，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確定儲存後</a:t>
            </a:r>
            <a:r>
              <a:rPr lang="zh-TW" altLang="zh-TW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b="1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系統會自動登出</a:t>
            </a:r>
            <a:r>
              <a:rPr lang="zh-TW" altLang="zh-TW" sz="24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，請以</a:t>
            </a:r>
            <a:r>
              <a:rPr lang="zh-TW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新密碼</a:t>
            </a:r>
            <a:r>
              <a:rPr lang="zh-TW" altLang="zh-TW" sz="24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再次登入系統。</a:t>
            </a:r>
            <a:endParaRPr lang="en-US" altLang="zh-TW" sz="240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spcBef>
                <a:spcPct val="0"/>
              </a:spcBef>
              <a:buNone/>
            </a:pPr>
            <a:r>
              <a:rPr lang="zh-TW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新密碼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要有：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英文字母大寫＋小寫＋數字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zh-TW" altLang="en-US" sz="2400" b="1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建議密碼：</a:t>
            </a:r>
            <a:r>
              <a:rPr kumimoji="0" lang="en-US" altLang="zh-TW" sz="2400" b="1" dirty="0" err="1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Cksh</a:t>
            </a: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400" b="1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出生年月日</a:t>
            </a:r>
            <a:r>
              <a:rPr lang="en-US" altLang="zh-TW" sz="2400" b="1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400" b="1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碼</a:t>
            </a:r>
            <a:r>
              <a:rPr lang="en-US" altLang="zh-TW" sz="2400" b="1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大寫</a:t>
            </a:r>
            <a:r>
              <a:rPr lang="en-US" altLang="zh-TW" sz="2400" b="1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2400" b="1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，小寫</a:t>
            </a:r>
            <a:r>
              <a:rPr lang="en-US" altLang="zh-TW" sz="2400" b="1" dirty="0" err="1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ksh</a:t>
            </a:r>
            <a:r>
              <a:rPr lang="en-US" altLang="zh-TW" sz="2400" b="1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16"/>
          <a:stretch/>
        </p:blipFill>
        <p:spPr bwMode="auto">
          <a:xfrm>
            <a:off x="1543622" y="3147459"/>
            <a:ext cx="8815387" cy="293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橢圓形圖說文字 9"/>
          <p:cNvSpPr>
            <a:spLocks noChangeArrowheads="1"/>
          </p:cNvSpPr>
          <p:nvPr/>
        </p:nvSpPr>
        <p:spPr bwMode="auto">
          <a:xfrm>
            <a:off x="8326814" y="4475536"/>
            <a:ext cx="3362325" cy="2154238"/>
          </a:xfrm>
          <a:prstGeom prst="wedgeEllipseCallout">
            <a:avLst>
              <a:gd name="adj1" fmla="val -53746"/>
              <a:gd name="adj2" fmla="val -54005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首次登入，務必完成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修改密碼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，才可以執行其它功能哦！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853722" y="3245640"/>
            <a:ext cx="901700" cy="665162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547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A000120141119A01PPBG">
  <a:themeElements>
    <a:clrScheme name="自定义 359">
      <a:dk1>
        <a:srgbClr val="6D6F71"/>
      </a:dk1>
      <a:lt1>
        <a:srgbClr val="FFFFFF"/>
      </a:lt1>
      <a:dk2>
        <a:srgbClr val="6D6F71"/>
      </a:dk2>
      <a:lt2>
        <a:srgbClr val="FFFFFF"/>
      </a:lt2>
      <a:accent1>
        <a:srgbClr val="90C413"/>
      </a:accent1>
      <a:accent2>
        <a:srgbClr val="BABD3D"/>
      </a:accent2>
      <a:accent3>
        <a:srgbClr val="DCAB48"/>
      </a:accent3>
      <a:accent4>
        <a:srgbClr val="6B8A4B"/>
      </a:accent4>
      <a:accent5>
        <a:srgbClr val="409BA2"/>
      </a:accent5>
      <a:accent6>
        <a:srgbClr val="B84D30"/>
      </a:accent6>
      <a:hlink>
        <a:srgbClr val="00B0F0"/>
      </a:hlink>
      <a:folHlink>
        <a:srgbClr val="AFB2B4"/>
      </a:folHlink>
    </a:clrScheme>
    <a:fontScheme name="KSO主题7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A000120150209A05KPBG</Template>
  <TotalTime>1674</TotalTime>
  <Words>725</Words>
  <Application>Microsoft Office PowerPoint</Application>
  <PresentationFormat>寬螢幕</PresentationFormat>
  <Paragraphs>85</Paragraphs>
  <Slides>25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9" baseType="lpstr">
      <vt:lpstr>Gill Sans</vt:lpstr>
      <vt:lpstr>宋体</vt:lpstr>
      <vt:lpstr>华文细黑</vt:lpstr>
      <vt:lpstr>微軟正黑體</vt:lpstr>
      <vt:lpstr>標楷體</vt:lpstr>
      <vt:lpstr>Arial</vt:lpstr>
      <vt:lpstr>Calibri</vt:lpstr>
      <vt:lpstr>Montserrat</vt:lpstr>
      <vt:lpstr>PT Serif</vt:lpstr>
      <vt:lpstr>Source Sans Pro</vt:lpstr>
      <vt:lpstr>Times New Roman</vt:lpstr>
      <vt:lpstr>Wingdings</vt:lpstr>
      <vt:lpstr>Wingdings 2</vt:lpstr>
      <vt:lpstr>A000120141119A01PPBG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簡報完畢  謝謝聆聽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单击此处添加标题</dc:title>
  <dc:creator>Administrator</dc:creator>
  <cp:lastModifiedBy>User</cp:lastModifiedBy>
  <cp:revision>110</cp:revision>
  <cp:lastPrinted>2021-12-21T01:57:12Z</cp:lastPrinted>
  <dcterms:created xsi:type="dcterms:W3CDTF">2015-12-07T03:52:40Z</dcterms:created>
  <dcterms:modified xsi:type="dcterms:W3CDTF">2023-12-15T00:08:50Z</dcterms:modified>
</cp:coreProperties>
</file>