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2"/>
  </p:notesMasterIdLst>
  <p:sldIdLst>
    <p:sldId id="256" r:id="rId4"/>
    <p:sldId id="280" r:id="rId5"/>
    <p:sldId id="296" r:id="rId6"/>
    <p:sldId id="299" r:id="rId7"/>
    <p:sldId id="300" r:id="rId8"/>
    <p:sldId id="279" r:id="rId9"/>
    <p:sldId id="294" r:id="rId10"/>
    <p:sldId id="297" r:id="rId11"/>
    <p:sldId id="285" r:id="rId12"/>
    <p:sldId id="298" r:id="rId13"/>
    <p:sldId id="295" r:id="rId14"/>
    <p:sldId id="287" r:id="rId15"/>
    <p:sldId id="291" r:id="rId16"/>
    <p:sldId id="293" r:id="rId17"/>
    <p:sldId id="292" r:id="rId18"/>
    <p:sldId id="286" r:id="rId19"/>
    <p:sldId id="289" r:id="rId20"/>
    <p:sldId id="288" r:id="rId21"/>
  </p:sldIdLst>
  <p:sldSz cx="12192000" cy="6858000"/>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PlaceHolder 1"/>
          <p:cNvSpPr>
            <a:spLocks noGrp="1" noRot="1" noChangeAspect="1"/>
          </p:cNvSpPr>
          <p:nvPr>
            <p:ph type="sldImg"/>
          </p:nvPr>
        </p:nvSpPr>
        <p:spPr>
          <a:xfrm>
            <a:off x="3078163" y="555625"/>
            <a:ext cx="4881562" cy="2746375"/>
          </a:xfrm>
          <a:prstGeom prst="rect">
            <a:avLst/>
          </a:prstGeom>
        </p:spPr>
        <p:txBody>
          <a:bodyPr lIns="0" tIns="0" rIns="0" bIns="0" anchor="ctr">
            <a:noAutofit/>
          </a:bodyPr>
          <a:lstStyle/>
          <a:p>
            <a:r>
              <a:rPr lang="zh-TW" sz="1800" b="0" strike="noStrike" spc="-1">
                <a:solidFill>
                  <a:srgbClr val="4D3E2F"/>
                </a:solidFill>
                <a:latin typeface="Corbel"/>
              </a:rPr>
              <a:t>請按這裡移動投影片</a:t>
            </a:r>
          </a:p>
        </p:txBody>
      </p:sp>
      <p:sp>
        <p:nvSpPr>
          <p:cNvPr id="131" name="PlaceHolder 2"/>
          <p:cNvSpPr>
            <a:spLocks noGrp="1"/>
          </p:cNvSpPr>
          <p:nvPr>
            <p:ph type="body"/>
          </p:nvPr>
        </p:nvSpPr>
        <p:spPr>
          <a:xfrm>
            <a:off x="1103986" y="3477726"/>
            <a:ext cx="8831363" cy="3294558"/>
          </a:xfrm>
          <a:prstGeom prst="rect">
            <a:avLst/>
          </a:prstGeom>
        </p:spPr>
        <p:txBody>
          <a:bodyPr lIns="0" tIns="0" rIns="0" bIns="0">
            <a:noAutofit/>
          </a:bodyPr>
          <a:lstStyle/>
          <a:p>
            <a:r>
              <a:rPr lang="en-US" sz="2000" b="0" strike="noStrike" spc="-1">
                <a:latin typeface="Arial"/>
              </a:rPr>
              <a:t>請按這裡編輯備註格式</a:t>
            </a:r>
          </a:p>
        </p:txBody>
      </p:sp>
      <p:sp>
        <p:nvSpPr>
          <p:cNvPr id="132" name="PlaceHolder 3"/>
          <p:cNvSpPr>
            <a:spLocks noGrp="1"/>
          </p:cNvSpPr>
          <p:nvPr>
            <p:ph type="hdr"/>
          </p:nvPr>
        </p:nvSpPr>
        <p:spPr>
          <a:xfrm>
            <a:off x="0" y="0"/>
            <a:ext cx="4790774" cy="365843"/>
          </a:xfrm>
          <a:prstGeom prst="rect">
            <a:avLst/>
          </a:prstGeom>
        </p:spPr>
        <p:txBody>
          <a:bodyPr lIns="0" tIns="0" rIns="0" bIns="0">
            <a:noAutofit/>
          </a:bodyPr>
          <a:lstStyle/>
          <a:p>
            <a:r>
              <a:rPr lang="en-US" sz="1400" b="0" strike="noStrike" spc="-1">
                <a:latin typeface="Times New Roman"/>
              </a:rPr>
              <a:t> </a:t>
            </a:r>
          </a:p>
        </p:txBody>
      </p:sp>
      <p:sp>
        <p:nvSpPr>
          <p:cNvPr id="133" name="PlaceHolder 4"/>
          <p:cNvSpPr>
            <a:spLocks noGrp="1"/>
          </p:cNvSpPr>
          <p:nvPr>
            <p:ph type="dt"/>
          </p:nvPr>
        </p:nvSpPr>
        <p:spPr>
          <a:xfrm>
            <a:off x="6248561" y="0"/>
            <a:ext cx="4790774" cy="365843"/>
          </a:xfrm>
          <a:prstGeom prst="rect">
            <a:avLst/>
          </a:prstGeom>
        </p:spPr>
        <p:txBody>
          <a:bodyPr lIns="0" tIns="0" rIns="0" bIns="0">
            <a:noAutofit/>
          </a:bodyPr>
          <a:lstStyle/>
          <a:p>
            <a:pPr algn="r"/>
            <a:r>
              <a:rPr lang="en-US" sz="1400" b="0" strike="noStrike" spc="-1">
                <a:latin typeface="Times New Roman"/>
              </a:rPr>
              <a:t> </a:t>
            </a:r>
          </a:p>
        </p:txBody>
      </p:sp>
      <p:sp>
        <p:nvSpPr>
          <p:cNvPr id="134" name="PlaceHolder 5"/>
          <p:cNvSpPr>
            <a:spLocks noGrp="1"/>
          </p:cNvSpPr>
          <p:nvPr>
            <p:ph type="ftr"/>
          </p:nvPr>
        </p:nvSpPr>
        <p:spPr>
          <a:xfrm>
            <a:off x="0" y="6955699"/>
            <a:ext cx="4790774" cy="365843"/>
          </a:xfrm>
          <a:prstGeom prst="rect">
            <a:avLst/>
          </a:prstGeom>
        </p:spPr>
        <p:txBody>
          <a:bodyPr lIns="0" tIns="0" rIns="0" bIns="0" anchor="b">
            <a:noAutofit/>
          </a:bodyPr>
          <a:lstStyle/>
          <a:p>
            <a:r>
              <a:rPr lang="en-US" sz="1400" b="0" strike="noStrike" spc="-1">
                <a:latin typeface="Times New Roman"/>
              </a:rPr>
              <a:t> </a:t>
            </a:r>
          </a:p>
        </p:txBody>
      </p:sp>
      <p:sp>
        <p:nvSpPr>
          <p:cNvPr id="135" name="PlaceHolder 6"/>
          <p:cNvSpPr>
            <a:spLocks noGrp="1"/>
          </p:cNvSpPr>
          <p:nvPr>
            <p:ph type="sldNum"/>
          </p:nvPr>
        </p:nvSpPr>
        <p:spPr>
          <a:xfrm>
            <a:off x="6248561" y="6955699"/>
            <a:ext cx="4790774" cy="365843"/>
          </a:xfrm>
          <a:prstGeom prst="rect">
            <a:avLst/>
          </a:prstGeom>
        </p:spPr>
        <p:txBody>
          <a:bodyPr lIns="0" tIns="0" rIns="0" bIns="0" anchor="b">
            <a:noAutofit/>
          </a:bodyPr>
          <a:lstStyle/>
          <a:p>
            <a:pPr algn="r"/>
            <a:fld id="{96BD4DA6-5E6C-49DF-ACAC-2D2951A95A1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2925763" y="850900"/>
            <a:ext cx="4075112" cy="2292350"/>
          </a:xfrm>
          <a:prstGeom prst="rect">
            <a:avLst/>
          </a:prstGeom>
        </p:spPr>
      </p:sp>
      <p:sp>
        <p:nvSpPr>
          <p:cNvPr id="266" name="PlaceHolder 2"/>
          <p:cNvSpPr>
            <a:spLocks noGrp="1"/>
          </p:cNvSpPr>
          <p:nvPr>
            <p:ph type="body"/>
          </p:nvPr>
        </p:nvSpPr>
        <p:spPr>
          <a:xfrm>
            <a:off x="992536" y="3271385"/>
            <a:ext cx="7940814" cy="2676274"/>
          </a:xfrm>
          <a:prstGeom prst="rect">
            <a:avLst/>
          </a:prstGeom>
        </p:spPr>
        <p:txBody>
          <a:bodyPr>
            <a:noAutofit/>
          </a:bodyPr>
          <a:lstStyle/>
          <a:p>
            <a:endParaRPr lang="en-US" sz="2000" b="0" strike="noStrike" spc="-1">
              <a:latin typeface="Arial"/>
            </a:endParaRPr>
          </a:p>
        </p:txBody>
      </p:sp>
      <p:sp>
        <p:nvSpPr>
          <p:cNvPr id="267" name="TextShape 3"/>
          <p:cNvSpPr txBox="1"/>
          <p:nvPr/>
        </p:nvSpPr>
        <p:spPr>
          <a:xfrm>
            <a:off x="5622969" y="6456733"/>
            <a:ext cx="4300814" cy="340697"/>
          </a:xfrm>
          <a:prstGeom prst="rect">
            <a:avLst/>
          </a:prstGeom>
          <a:noFill/>
          <a:ln>
            <a:noFill/>
          </a:ln>
        </p:spPr>
        <p:txBody>
          <a:bodyPr anchor="b">
            <a:noAutofit/>
          </a:bodyPr>
          <a:lstStyle/>
          <a:p>
            <a:pPr algn="r">
              <a:lnSpc>
                <a:spcPct val="100000"/>
              </a:lnSpc>
            </a:pPr>
            <a:fld id="{21640ED3-F85F-4F1F-B961-CB536C04B958}" type="slidenum">
              <a:rPr lang="en-US" sz="1200" b="0" strike="noStrike" spc="-1">
                <a:solidFill>
                  <a:srgbClr val="000000"/>
                </a:solidFill>
                <a:latin typeface="微軟正黑體"/>
                <a:ea typeface="微軟正黑體"/>
              </a:rPr>
              <a:t>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2925763" y="850900"/>
            <a:ext cx="4075112" cy="2292350"/>
          </a:xfrm>
          <a:prstGeom prst="rect">
            <a:avLst/>
          </a:prstGeom>
        </p:spPr>
      </p:sp>
      <p:sp>
        <p:nvSpPr>
          <p:cNvPr id="278" name="PlaceHolder 2"/>
          <p:cNvSpPr>
            <a:spLocks noGrp="1"/>
          </p:cNvSpPr>
          <p:nvPr>
            <p:ph type="body"/>
          </p:nvPr>
        </p:nvSpPr>
        <p:spPr>
          <a:xfrm>
            <a:off x="992536" y="3271385"/>
            <a:ext cx="7940814" cy="2676274"/>
          </a:xfrm>
          <a:prstGeom prst="rect">
            <a:avLst/>
          </a:prstGeom>
        </p:spPr>
        <p:txBody>
          <a:bodyPr>
            <a:noAutofit/>
          </a:bodyPr>
          <a:lstStyle/>
          <a:p>
            <a:endParaRPr lang="en-US" sz="2000" b="0" strike="noStrike" spc="-1">
              <a:latin typeface="Arial"/>
            </a:endParaRPr>
          </a:p>
        </p:txBody>
      </p:sp>
      <p:sp>
        <p:nvSpPr>
          <p:cNvPr id="279" name="TextShape 3"/>
          <p:cNvSpPr txBox="1"/>
          <p:nvPr/>
        </p:nvSpPr>
        <p:spPr>
          <a:xfrm>
            <a:off x="5622969" y="6456733"/>
            <a:ext cx="4300814" cy="340697"/>
          </a:xfrm>
          <a:prstGeom prst="rect">
            <a:avLst/>
          </a:prstGeom>
          <a:noFill/>
          <a:ln>
            <a:noFill/>
          </a:ln>
        </p:spPr>
        <p:txBody>
          <a:bodyPr anchor="b">
            <a:noAutofit/>
          </a:bodyPr>
          <a:lstStyle/>
          <a:p>
            <a:pPr algn="r">
              <a:lnSpc>
                <a:spcPct val="100000"/>
              </a:lnSpc>
            </a:pPr>
            <a:fld id="{CA22D4FD-2328-4F34-A819-ACFB590FB7EF}" type="slidenum">
              <a:rPr lang="en-US" sz="1200" b="0" strike="noStrike" spc="-1">
                <a:solidFill>
                  <a:srgbClr val="000000"/>
                </a:solidFill>
                <a:latin typeface="微軟正黑體"/>
                <a:ea typeface="微軟正黑體"/>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2925763" y="850900"/>
            <a:ext cx="4075112" cy="2292350"/>
          </a:xfrm>
          <a:prstGeom prst="rect">
            <a:avLst/>
          </a:prstGeom>
        </p:spPr>
      </p:sp>
      <p:sp>
        <p:nvSpPr>
          <p:cNvPr id="278" name="PlaceHolder 2"/>
          <p:cNvSpPr>
            <a:spLocks noGrp="1"/>
          </p:cNvSpPr>
          <p:nvPr>
            <p:ph type="body"/>
          </p:nvPr>
        </p:nvSpPr>
        <p:spPr>
          <a:xfrm>
            <a:off x="992536" y="3271385"/>
            <a:ext cx="7940814" cy="2676274"/>
          </a:xfrm>
          <a:prstGeom prst="rect">
            <a:avLst/>
          </a:prstGeom>
        </p:spPr>
        <p:txBody>
          <a:bodyPr>
            <a:noAutofit/>
          </a:bodyPr>
          <a:lstStyle/>
          <a:p>
            <a:endParaRPr lang="en-US" sz="2000" b="0" strike="noStrike" spc="-1">
              <a:latin typeface="Arial"/>
            </a:endParaRPr>
          </a:p>
        </p:txBody>
      </p:sp>
      <p:sp>
        <p:nvSpPr>
          <p:cNvPr id="279" name="TextShape 3"/>
          <p:cNvSpPr txBox="1"/>
          <p:nvPr/>
        </p:nvSpPr>
        <p:spPr>
          <a:xfrm>
            <a:off x="5622969" y="6456733"/>
            <a:ext cx="4300814" cy="340697"/>
          </a:xfrm>
          <a:prstGeom prst="rect">
            <a:avLst/>
          </a:prstGeom>
          <a:noFill/>
          <a:ln>
            <a:noFill/>
          </a:ln>
        </p:spPr>
        <p:txBody>
          <a:bodyPr anchor="b">
            <a:noAutofit/>
          </a:bodyPr>
          <a:lstStyle/>
          <a:p>
            <a:pPr algn="r">
              <a:lnSpc>
                <a:spcPct val="100000"/>
              </a:lnSpc>
            </a:pPr>
            <a:fld id="{CA22D4FD-2328-4F34-A819-ACFB590FB7EF}" type="slidenum">
              <a:rPr lang="en-US" sz="1200" b="0" strike="noStrike" spc="-1">
                <a:solidFill>
                  <a:srgbClr val="000000"/>
                </a:solidFill>
                <a:latin typeface="微軟正黑體"/>
                <a:ea typeface="微軟正黑體"/>
              </a:rPr>
              <a:t>4</a:t>
            </a:fld>
            <a:endParaRPr lang="en-US" sz="1200" b="0" strike="noStrike" spc="-1">
              <a:latin typeface="Times New Roman"/>
            </a:endParaRPr>
          </a:p>
        </p:txBody>
      </p:sp>
    </p:spTree>
    <p:extLst>
      <p:ext uri="{BB962C8B-B14F-4D97-AF65-F5344CB8AC3E}">
        <p14:creationId xmlns:p14="http://schemas.microsoft.com/office/powerpoint/2010/main" val="173572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2925763" y="850900"/>
            <a:ext cx="4075112" cy="2292350"/>
          </a:xfrm>
          <a:prstGeom prst="rect">
            <a:avLst/>
          </a:prstGeom>
        </p:spPr>
      </p:sp>
      <p:sp>
        <p:nvSpPr>
          <p:cNvPr id="278" name="PlaceHolder 2"/>
          <p:cNvSpPr>
            <a:spLocks noGrp="1"/>
          </p:cNvSpPr>
          <p:nvPr>
            <p:ph type="body"/>
          </p:nvPr>
        </p:nvSpPr>
        <p:spPr>
          <a:xfrm>
            <a:off x="992536" y="3271385"/>
            <a:ext cx="7940814" cy="2676274"/>
          </a:xfrm>
          <a:prstGeom prst="rect">
            <a:avLst/>
          </a:prstGeom>
        </p:spPr>
        <p:txBody>
          <a:bodyPr>
            <a:noAutofit/>
          </a:bodyPr>
          <a:lstStyle/>
          <a:p>
            <a:endParaRPr lang="en-US" sz="2000" b="0" strike="noStrike" spc="-1">
              <a:latin typeface="Arial"/>
            </a:endParaRPr>
          </a:p>
        </p:txBody>
      </p:sp>
      <p:sp>
        <p:nvSpPr>
          <p:cNvPr id="279" name="TextShape 3"/>
          <p:cNvSpPr txBox="1"/>
          <p:nvPr/>
        </p:nvSpPr>
        <p:spPr>
          <a:xfrm>
            <a:off x="5622969" y="6456733"/>
            <a:ext cx="4300814" cy="340697"/>
          </a:xfrm>
          <a:prstGeom prst="rect">
            <a:avLst/>
          </a:prstGeom>
          <a:noFill/>
          <a:ln>
            <a:noFill/>
          </a:ln>
        </p:spPr>
        <p:txBody>
          <a:bodyPr anchor="b">
            <a:noAutofit/>
          </a:bodyPr>
          <a:lstStyle/>
          <a:p>
            <a:pPr algn="r">
              <a:lnSpc>
                <a:spcPct val="100000"/>
              </a:lnSpc>
            </a:pPr>
            <a:fld id="{CA22D4FD-2328-4F34-A819-ACFB590FB7EF}" type="slidenum">
              <a:rPr lang="en-US" sz="1200" b="0" strike="noStrike" spc="-1">
                <a:solidFill>
                  <a:srgbClr val="000000"/>
                </a:solidFill>
                <a:latin typeface="微軟正黑體"/>
                <a:ea typeface="微軟正黑體"/>
              </a:rPr>
              <a:t>8</a:t>
            </a:fld>
            <a:endParaRPr lang="en-US" sz="1200" b="0" strike="noStrike" spc="-1">
              <a:latin typeface="Times New Roman"/>
            </a:endParaRPr>
          </a:p>
        </p:txBody>
      </p:sp>
    </p:spTree>
    <p:extLst>
      <p:ext uri="{BB962C8B-B14F-4D97-AF65-F5344CB8AC3E}">
        <p14:creationId xmlns:p14="http://schemas.microsoft.com/office/powerpoint/2010/main" val="72624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30" name="PlaceHolder 2"/>
          <p:cNvSpPr>
            <a:spLocks noGrp="1"/>
          </p:cNvSpPr>
          <p:nvPr>
            <p:ph type="body"/>
          </p:nvPr>
        </p:nvSpPr>
        <p:spPr>
          <a:xfrm>
            <a:off x="1410120" y="156600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31" name="PlaceHolder 3"/>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33"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34"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35"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36" name="PlaceHolder 5"/>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38" name="PlaceHolder 2"/>
          <p:cNvSpPr>
            <a:spLocks noGrp="1"/>
          </p:cNvSpPr>
          <p:nvPr>
            <p:ph type="body"/>
          </p:nvPr>
        </p:nvSpPr>
        <p:spPr>
          <a:xfrm>
            <a:off x="141012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39" name="PlaceHolder 3"/>
          <p:cNvSpPr>
            <a:spLocks noGrp="1"/>
          </p:cNvSpPr>
          <p:nvPr>
            <p:ph type="body"/>
          </p:nvPr>
        </p:nvSpPr>
        <p:spPr>
          <a:xfrm>
            <a:off x="457884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40" name="PlaceHolder 4"/>
          <p:cNvSpPr>
            <a:spLocks noGrp="1"/>
          </p:cNvSpPr>
          <p:nvPr>
            <p:ph type="body"/>
          </p:nvPr>
        </p:nvSpPr>
        <p:spPr>
          <a:xfrm>
            <a:off x="774756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41" name="PlaceHolder 5"/>
          <p:cNvSpPr>
            <a:spLocks noGrp="1"/>
          </p:cNvSpPr>
          <p:nvPr>
            <p:ph type="body"/>
          </p:nvPr>
        </p:nvSpPr>
        <p:spPr>
          <a:xfrm>
            <a:off x="141012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42" name="PlaceHolder 6"/>
          <p:cNvSpPr>
            <a:spLocks noGrp="1"/>
          </p:cNvSpPr>
          <p:nvPr>
            <p:ph type="body"/>
          </p:nvPr>
        </p:nvSpPr>
        <p:spPr>
          <a:xfrm>
            <a:off x="457884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43" name="PlaceHolder 7"/>
          <p:cNvSpPr>
            <a:spLocks noGrp="1"/>
          </p:cNvSpPr>
          <p:nvPr>
            <p:ph type="body"/>
          </p:nvPr>
        </p:nvSpPr>
        <p:spPr>
          <a:xfrm>
            <a:off x="774756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52" name="PlaceHolder 2"/>
          <p:cNvSpPr>
            <a:spLocks noGrp="1"/>
          </p:cNvSpPr>
          <p:nvPr>
            <p:ph type="subTitle"/>
          </p:nvPr>
        </p:nvSpPr>
        <p:spPr>
          <a:xfrm>
            <a:off x="1410120" y="1566000"/>
            <a:ext cx="9371520" cy="4620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54" name="PlaceHolder 2"/>
          <p:cNvSpPr>
            <a:spLocks noGrp="1"/>
          </p:cNvSpPr>
          <p:nvPr>
            <p:ph type="body"/>
          </p:nvPr>
        </p:nvSpPr>
        <p:spPr>
          <a:xfrm>
            <a:off x="1410120" y="1566000"/>
            <a:ext cx="937152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56"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57"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1410120" y="276120"/>
            <a:ext cx="9371520" cy="5486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61"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62"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63"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9" name="PlaceHolder 2"/>
          <p:cNvSpPr>
            <a:spLocks noGrp="1"/>
          </p:cNvSpPr>
          <p:nvPr>
            <p:ph type="subTitle"/>
          </p:nvPr>
        </p:nvSpPr>
        <p:spPr>
          <a:xfrm>
            <a:off x="1410120" y="1566000"/>
            <a:ext cx="9371520" cy="4620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65"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66"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67" name="PlaceHolder 4"/>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69"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0"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1" name="PlaceHolder 4"/>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73" name="PlaceHolder 2"/>
          <p:cNvSpPr>
            <a:spLocks noGrp="1"/>
          </p:cNvSpPr>
          <p:nvPr>
            <p:ph type="body"/>
          </p:nvPr>
        </p:nvSpPr>
        <p:spPr>
          <a:xfrm>
            <a:off x="1410120" y="156600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4" name="PlaceHolder 3"/>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76"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7"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8"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79" name="PlaceHolder 5"/>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81" name="PlaceHolder 2"/>
          <p:cNvSpPr>
            <a:spLocks noGrp="1"/>
          </p:cNvSpPr>
          <p:nvPr>
            <p:ph type="body"/>
          </p:nvPr>
        </p:nvSpPr>
        <p:spPr>
          <a:xfrm>
            <a:off x="141012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82" name="PlaceHolder 3"/>
          <p:cNvSpPr>
            <a:spLocks noGrp="1"/>
          </p:cNvSpPr>
          <p:nvPr>
            <p:ph type="body"/>
          </p:nvPr>
        </p:nvSpPr>
        <p:spPr>
          <a:xfrm>
            <a:off x="457884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83" name="PlaceHolder 4"/>
          <p:cNvSpPr>
            <a:spLocks noGrp="1"/>
          </p:cNvSpPr>
          <p:nvPr>
            <p:ph type="body"/>
          </p:nvPr>
        </p:nvSpPr>
        <p:spPr>
          <a:xfrm>
            <a:off x="774756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84" name="PlaceHolder 5"/>
          <p:cNvSpPr>
            <a:spLocks noGrp="1"/>
          </p:cNvSpPr>
          <p:nvPr>
            <p:ph type="body"/>
          </p:nvPr>
        </p:nvSpPr>
        <p:spPr>
          <a:xfrm>
            <a:off x="141012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85" name="PlaceHolder 6"/>
          <p:cNvSpPr>
            <a:spLocks noGrp="1"/>
          </p:cNvSpPr>
          <p:nvPr>
            <p:ph type="body"/>
          </p:nvPr>
        </p:nvSpPr>
        <p:spPr>
          <a:xfrm>
            <a:off x="457884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86" name="PlaceHolder 7"/>
          <p:cNvSpPr>
            <a:spLocks noGrp="1"/>
          </p:cNvSpPr>
          <p:nvPr>
            <p:ph type="body"/>
          </p:nvPr>
        </p:nvSpPr>
        <p:spPr>
          <a:xfrm>
            <a:off x="774756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95" name="PlaceHolder 2"/>
          <p:cNvSpPr>
            <a:spLocks noGrp="1"/>
          </p:cNvSpPr>
          <p:nvPr>
            <p:ph type="subTitle"/>
          </p:nvPr>
        </p:nvSpPr>
        <p:spPr>
          <a:xfrm>
            <a:off x="1410120" y="1566000"/>
            <a:ext cx="9371520" cy="4620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97" name="PlaceHolder 2"/>
          <p:cNvSpPr>
            <a:spLocks noGrp="1"/>
          </p:cNvSpPr>
          <p:nvPr>
            <p:ph type="body"/>
          </p:nvPr>
        </p:nvSpPr>
        <p:spPr>
          <a:xfrm>
            <a:off x="1410120" y="1566000"/>
            <a:ext cx="937152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99"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00"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1" name="PlaceHolder 2"/>
          <p:cNvSpPr>
            <a:spLocks noGrp="1"/>
          </p:cNvSpPr>
          <p:nvPr>
            <p:ph type="body"/>
          </p:nvPr>
        </p:nvSpPr>
        <p:spPr>
          <a:xfrm>
            <a:off x="1410120" y="1566000"/>
            <a:ext cx="937152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1410120" y="276120"/>
            <a:ext cx="9371520" cy="5486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04"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05"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06"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08"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09"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10" name="PlaceHolder 4"/>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12"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13"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14" name="PlaceHolder 4"/>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16" name="PlaceHolder 2"/>
          <p:cNvSpPr>
            <a:spLocks noGrp="1"/>
          </p:cNvSpPr>
          <p:nvPr>
            <p:ph type="body"/>
          </p:nvPr>
        </p:nvSpPr>
        <p:spPr>
          <a:xfrm>
            <a:off x="1410120" y="156600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17" name="PlaceHolder 3"/>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19"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0"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1"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2" name="PlaceHolder 5"/>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24" name="PlaceHolder 2"/>
          <p:cNvSpPr>
            <a:spLocks noGrp="1"/>
          </p:cNvSpPr>
          <p:nvPr>
            <p:ph type="body"/>
          </p:nvPr>
        </p:nvSpPr>
        <p:spPr>
          <a:xfrm>
            <a:off x="141012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5" name="PlaceHolder 3"/>
          <p:cNvSpPr>
            <a:spLocks noGrp="1"/>
          </p:cNvSpPr>
          <p:nvPr>
            <p:ph type="body"/>
          </p:nvPr>
        </p:nvSpPr>
        <p:spPr>
          <a:xfrm>
            <a:off x="457884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6" name="PlaceHolder 4"/>
          <p:cNvSpPr>
            <a:spLocks noGrp="1"/>
          </p:cNvSpPr>
          <p:nvPr>
            <p:ph type="body"/>
          </p:nvPr>
        </p:nvSpPr>
        <p:spPr>
          <a:xfrm>
            <a:off x="7747560" y="156600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7" name="PlaceHolder 5"/>
          <p:cNvSpPr>
            <a:spLocks noGrp="1"/>
          </p:cNvSpPr>
          <p:nvPr>
            <p:ph type="body"/>
          </p:nvPr>
        </p:nvSpPr>
        <p:spPr>
          <a:xfrm>
            <a:off x="141012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8" name="PlaceHolder 6"/>
          <p:cNvSpPr>
            <a:spLocks noGrp="1"/>
          </p:cNvSpPr>
          <p:nvPr>
            <p:ph type="body"/>
          </p:nvPr>
        </p:nvSpPr>
        <p:spPr>
          <a:xfrm>
            <a:off x="457884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29" name="PlaceHolder 7"/>
          <p:cNvSpPr>
            <a:spLocks noGrp="1"/>
          </p:cNvSpPr>
          <p:nvPr>
            <p:ph type="body"/>
          </p:nvPr>
        </p:nvSpPr>
        <p:spPr>
          <a:xfrm>
            <a:off x="7747560" y="3979440"/>
            <a:ext cx="3017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3"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4"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1410120" y="276120"/>
            <a:ext cx="9371520" cy="548640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18"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19" name="PlaceHolder 3"/>
          <p:cNvSpPr>
            <a:spLocks noGrp="1"/>
          </p:cNvSpPr>
          <p:nvPr>
            <p:ph type="body"/>
          </p:nvPr>
        </p:nvSpPr>
        <p:spPr>
          <a:xfrm>
            <a:off x="621216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20" name="PlaceHolder 4"/>
          <p:cNvSpPr>
            <a:spLocks noGrp="1"/>
          </p:cNvSpPr>
          <p:nvPr>
            <p:ph type="body"/>
          </p:nvPr>
        </p:nvSpPr>
        <p:spPr>
          <a:xfrm>
            <a:off x="141012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22" name="PlaceHolder 2"/>
          <p:cNvSpPr>
            <a:spLocks noGrp="1"/>
          </p:cNvSpPr>
          <p:nvPr>
            <p:ph type="body"/>
          </p:nvPr>
        </p:nvSpPr>
        <p:spPr>
          <a:xfrm>
            <a:off x="1410120" y="1566000"/>
            <a:ext cx="4573080" cy="462024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23"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24" name="PlaceHolder 4"/>
          <p:cNvSpPr>
            <a:spLocks noGrp="1"/>
          </p:cNvSpPr>
          <p:nvPr>
            <p:ph type="body"/>
          </p:nvPr>
        </p:nvSpPr>
        <p:spPr>
          <a:xfrm>
            <a:off x="6212160" y="397944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410120" y="276120"/>
            <a:ext cx="9371520" cy="1183320"/>
          </a:xfrm>
          <a:prstGeom prst="rect">
            <a:avLst/>
          </a:prstGeom>
        </p:spPr>
        <p:txBody>
          <a:bodyPr lIns="0" tIns="0" rIns="0" bIns="0" anchor="ctr">
            <a:spAutoFit/>
          </a:bodyPr>
          <a:lstStyle/>
          <a:p>
            <a:endParaRPr lang="zh-TW" sz="1800" b="0" strike="noStrike" spc="-1">
              <a:solidFill>
                <a:srgbClr val="4D3E2F"/>
              </a:solidFill>
              <a:latin typeface="Corbel"/>
            </a:endParaRPr>
          </a:p>
        </p:txBody>
      </p:sp>
      <p:sp>
        <p:nvSpPr>
          <p:cNvPr id="26" name="PlaceHolder 2"/>
          <p:cNvSpPr>
            <a:spLocks noGrp="1"/>
          </p:cNvSpPr>
          <p:nvPr>
            <p:ph type="body"/>
          </p:nvPr>
        </p:nvSpPr>
        <p:spPr>
          <a:xfrm>
            <a:off x="141012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27" name="PlaceHolder 3"/>
          <p:cNvSpPr>
            <a:spLocks noGrp="1"/>
          </p:cNvSpPr>
          <p:nvPr>
            <p:ph type="body"/>
          </p:nvPr>
        </p:nvSpPr>
        <p:spPr>
          <a:xfrm>
            <a:off x="6212160" y="1566000"/>
            <a:ext cx="457308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
        <p:nvSpPr>
          <p:cNvPr id="28" name="PlaceHolder 4"/>
          <p:cNvSpPr>
            <a:spLocks noGrp="1"/>
          </p:cNvSpPr>
          <p:nvPr>
            <p:ph type="body"/>
          </p:nvPr>
        </p:nvSpPr>
        <p:spPr>
          <a:xfrm>
            <a:off x="1410120" y="3979440"/>
            <a:ext cx="9371520" cy="2203560"/>
          </a:xfrm>
          <a:prstGeom prst="rect">
            <a:avLst/>
          </a:prstGeom>
        </p:spPr>
        <p:txBody>
          <a:bodyPr lIns="0" tIns="0" rIns="0" bIns="0">
            <a:normAutofit/>
          </a:bodyPr>
          <a:lstStyle/>
          <a:p>
            <a:endParaRPr lang="zh-TW" sz="2200" b="0" strike="noStrike" spc="-1">
              <a:solidFill>
                <a:srgbClr val="4D3E2F"/>
              </a:solidFill>
              <a:latin typeface="微軟正黑體"/>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CustomShape 1" hidden="1"/>
          <p:cNvSpPr/>
          <p:nvPr/>
        </p:nvSpPr>
        <p:spPr>
          <a:xfrm>
            <a:off x="0" y="6629400"/>
            <a:ext cx="1619640" cy="22824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sp>
      <p:sp>
        <p:nvSpPr>
          <p:cNvPr id="9" name="CustomShape 2" hidden="1"/>
          <p:cNvSpPr/>
          <p:nvPr/>
        </p:nvSpPr>
        <p:spPr>
          <a:xfrm>
            <a:off x="1713960" y="6629400"/>
            <a:ext cx="10475640" cy="22824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1600200" y="0"/>
            <a:ext cx="5028840" cy="59432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1751760" y="3019680"/>
            <a:ext cx="4845960" cy="2387160"/>
          </a:xfrm>
          <a:prstGeom prst="rect">
            <a:avLst/>
          </a:prstGeom>
        </p:spPr>
        <p:txBody>
          <a:bodyPr anchor="b">
            <a:normAutofit/>
          </a:bodyPr>
          <a:lstStyle/>
          <a:p>
            <a:pPr>
              <a:lnSpc>
                <a:spcPct val="90000"/>
              </a:lnSpc>
            </a:pPr>
            <a:r>
              <a:rPr lang="zh-TW" sz="4800" b="0" strike="noStrike" spc="-1">
                <a:solidFill>
                  <a:srgbClr val="FFFFFF"/>
                </a:solidFill>
                <a:latin typeface="微軟正黑體"/>
                <a:ea typeface="微軟正黑體"/>
              </a:rPr>
              <a:t>按一下以編輯母片標題樣式</a:t>
            </a:r>
            <a:endParaRPr lang="zh-TW" sz="4800" b="0" strike="noStrike" spc="-1">
              <a:solidFill>
                <a:srgbClr val="4D3E2F"/>
              </a:solidFill>
              <a:latin typeface="Corbel"/>
            </a:endParaRPr>
          </a:p>
        </p:txBody>
      </p:sp>
      <p:pic>
        <p:nvPicPr>
          <p:cNvPr id="4" name="圖片 7"/>
          <p:cNvPicPr/>
          <p:nvPr/>
        </p:nvPicPr>
        <p:blipFill>
          <a:blip r:embed="rId14"/>
          <a:stretch/>
        </p:blipFill>
        <p:spPr>
          <a:xfrm>
            <a:off x="0" y="2057400"/>
            <a:ext cx="1490040" cy="3885840"/>
          </a:xfrm>
          <a:prstGeom prst="rect">
            <a:avLst/>
          </a:prstGeom>
          <a:ln>
            <a:noFill/>
          </a:ln>
        </p:spPr>
      </p:pic>
      <p:pic>
        <p:nvPicPr>
          <p:cNvPr id="5" name="圖片 9"/>
          <p:cNvPicPr/>
          <p:nvPr/>
        </p:nvPicPr>
        <p:blipFill>
          <a:blip r:embed="rId15"/>
          <a:stretch/>
        </p:blipFill>
        <p:spPr>
          <a:xfrm>
            <a:off x="6739200" y="2057400"/>
            <a:ext cx="2060280" cy="3885840"/>
          </a:xfrm>
          <a:prstGeom prst="rect">
            <a:avLst/>
          </a:prstGeom>
          <a:ln>
            <a:noFill/>
          </a:ln>
        </p:spPr>
      </p:pic>
      <p:pic>
        <p:nvPicPr>
          <p:cNvPr id="6" name="圖片 10"/>
          <p:cNvPicPr/>
          <p:nvPr/>
        </p:nvPicPr>
        <p:blipFill>
          <a:blip r:embed="rId16"/>
          <a:stretch/>
        </p:blipFill>
        <p:spPr>
          <a:xfrm>
            <a:off x="8909640" y="2057400"/>
            <a:ext cx="3282480" cy="3885840"/>
          </a:xfrm>
          <a:prstGeom prst="rect">
            <a:avLst/>
          </a:prstGeom>
          <a:ln>
            <a:noFill/>
          </a:ln>
        </p:spPr>
      </p:pic>
      <p:sp>
        <p:nvSpPr>
          <p:cNvPr id="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zh-TW" sz="2200" b="0" strike="noStrike" spc="-1">
                <a:solidFill>
                  <a:srgbClr val="4D3E2F"/>
                </a:solidFill>
                <a:latin typeface="微軟正黑體"/>
              </a:rPr>
              <a:t>請按這裡編輯大綱文字格式</a:t>
            </a:r>
          </a:p>
          <a:p>
            <a:pPr marL="864000" lvl="1" indent="-324000">
              <a:spcBef>
                <a:spcPts val="1134"/>
              </a:spcBef>
              <a:buClr>
                <a:srgbClr val="000000"/>
              </a:buClr>
              <a:buSzPct val="75000"/>
              <a:buFont typeface="Symbol" charset="2"/>
              <a:buChar char=""/>
            </a:pPr>
            <a:r>
              <a:rPr lang="zh-TW" sz="1600" b="0" strike="noStrike" spc="-1">
                <a:solidFill>
                  <a:srgbClr val="4D3E2F"/>
                </a:solidFill>
                <a:latin typeface="微軟正黑體"/>
              </a:rPr>
              <a:t>第二個大綱層次</a:t>
            </a:r>
          </a:p>
          <a:p>
            <a:pPr marL="1296000" lvl="2" indent="-288000">
              <a:spcBef>
                <a:spcPts val="850"/>
              </a:spcBef>
              <a:buClr>
                <a:srgbClr val="000000"/>
              </a:buClr>
              <a:buSzPct val="45000"/>
              <a:buFont typeface="Wingdings" charset="2"/>
              <a:buChar char=""/>
            </a:pPr>
            <a:r>
              <a:rPr lang="zh-TW" sz="1600" b="0" strike="noStrike" spc="-1">
                <a:solidFill>
                  <a:srgbClr val="4D3E2F"/>
                </a:solidFill>
                <a:latin typeface="微軟正黑體"/>
              </a:rPr>
              <a:t>第三個大綱層次</a:t>
            </a:r>
          </a:p>
          <a:p>
            <a:pPr marL="1728000" lvl="3" indent="-216000">
              <a:spcBef>
                <a:spcPts val="567"/>
              </a:spcBef>
              <a:buClr>
                <a:srgbClr val="000000"/>
              </a:buClr>
              <a:buSzPct val="75000"/>
              <a:buFont typeface="Symbol" charset="2"/>
              <a:buChar char=""/>
            </a:pPr>
            <a:r>
              <a:rPr lang="zh-TW" sz="1600" b="0" strike="noStrike" spc="-1">
                <a:solidFill>
                  <a:srgbClr val="4D3E2F"/>
                </a:solidFill>
                <a:latin typeface="微軟正黑體"/>
              </a:rPr>
              <a:t>第四個大綱層次</a:t>
            </a:r>
          </a:p>
          <a:p>
            <a:pPr marL="2160000" lvl="4" indent="-216000">
              <a:spcBef>
                <a:spcPts val="283"/>
              </a:spcBef>
              <a:buClr>
                <a:srgbClr val="000000"/>
              </a:buClr>
              <a:buSzPct val="45000"/>
              <a:buFont typeface="Wingdings" charset="2"/>
              <a:buChar char=""/>
            </a:pPr>
            <a:r>
              <a:rPr lang="zh-TW" sz="2000" b="0" strike="noStrike" spc="-1">
                <a:solidFill>
                  <a:srgbClr val="4D3E2F"/>
                </a:solidFill>
                <a:latin typeface="微軟正黑體"/>
              </a:rPr>
              <a:t>第五個大綱層次</a:t>
            </a:r>
          </a:p>
          <a:p>
            <a:pPr marL="2592000" lvl="5" indent="-216000">
              <a:spcBef>
                <a:spcPts val="283"/>
              </a:spcBef>
              <a:buClr>
                <a:srgbClr val="000000"/>
              </a:buClr>
              <a:buSzPct val="45000"/>
              <a:buFont typeface="Wingdings" charset="2"/>
              <a:buChar char=""/>
            </a:pPr>
            <a:r>
              <a:rPr lang="zh-TW" sz="2000" b="0" strike="noStrike" spc="-1">
                <a:solidFill>
                  <a:srgbClr val="4D3E2F"/>
                </a:solidFill>
                <a:latin typeface="微軟正黑體"/>
              </a:rPr>
              <a:t>第六個大綱層次</a:t>
            </a:r>
          </a:p>
          <a:p>
            <a:pPr marL="3024000" lvl="6" indent="-216000">
              <a:spcBef>
                <a:spcPts val="283"/>
              </a:spcBef>
              <a:buClr>
                <a:srgbClr val="000000"/>
              </a:buClr>
              <a:buSzPct val="45000"/>
              <a:buFont typeface="Wingdings" charset="2"/>
              <a:buChar char=""/>
            </a:pPr>
            <a:r>
              <a:rPr lang="zh-TW" sz="2000" b="0" strike="noStrike" spc="-1">
                <a:solidFill>
                  <a:srgbClr val="4D3E2F"/>
                </a:solidFill>
                <a:latin typeface="微軟正黑體"/>
              </a:rPr>
              <a:t>第七個大綱層次</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CustomShape 1"/>
          <p:cNvSpPr/>
          <p:nvPr/>
        </p:nvSpPr>
        <p:spPr>
          <a:xfrm>
            <a:off x="0" y="6629400"/>
            <a:ext cx="1619640" cy="22824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1713960" y="6629400"/>
            <a:ext cx="10475640" cy="22824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6" name="PlaceHolder 3"/>
          <p:cNvSpPr>
            <a:spLocks noGrp="1"/>
          </p:cNvSpPr>
          <p:nvPr>
            <p:ph type="title"/>
          </p:nvPr>
        </p:nvSpPr>
        <p:spPr>
          <a:xfrm>
            <a:off x="1410120" y="276120"/>
            <a:ext cx="9371520" cy="1183320"/>
          </a:xfrm>
          <a:prstGeom prst="rect">
            <a:avLst/>
          </a:prstGeom>
        </p:spPr>
        <p:txBody>
          <a:bodyPr anchor="b">
            <a:noAutofit/>
          </a:bodyPr>
          <a:lstStyle/>
          <a:p>
            <a:pPr>
              <a:lnSpc>
                <a:spcPct val="100000"/>
              </a:lnSpc>
            </a:pPr>
            <a:r>
              <a:rPr lang="zh-TW" sz="3400" b="0" strike="noStrike" spc="-1">
                <a:solidFill>
                  <a:srgbClr val="687F00"/>
                </a:solidFill>
                <a:latin typeface="微軟正黑體"/>
                <a:ea typeface="微軟正黑體"/>
              </a:rPr>
              <a:t>按一下以編輯母片標題樣式</a:t>
            </a:r>
            <a:endParaRPr lang="zh-TW" sz="3400" b="0" strike="noStrike" spc="-1">
              <a:solidFill>
                <a:srgbClr val="4D3E2F"/>
              </a:solidFill>
              <a:latin typeface="Corbel"/>
            </a:endParaRPr>
          </a:p>
        </p:txBody>
      </p:sp>
      <p:sp>
        <p:nvSpPr>
          <p:cNvPr id="47" name="PlaceHolder 4"/>
          <p:cNvSpPr>
            <a:spLocks noGrp="1"/>
          </p:cNvSpPr>
          <p:nvPr>
            <p:ph type="body"/>
          </p:nvPr>
        </p:nvSpPr>
        <p:spPr>
          <a:xfrm>
            <a:off x="1410120" y="1566000"/>
            <a:ext cx="9371520" cy="4620240"/>
          </a:xfrm>
          <a:prstGeom prst="rect">
            <a:avLst/>
          </a:prstGeom>
        </p:spPr>
        <p:txBody>
          <a:bodyPr>
            <a:noAutofit/>
          </a:bodyPr>
          <a:lstStyle/>
          <a:p>
            <a:pPr marL="210240" indent="-209880">
              <a:lnSpc>
                <a:spcPct val="90000"/>
              </a:lnSpc>
              <a:spcBef>
                <a:spcPts val="1100"/>
              </a:spcBef>
              <a:buClr>
                <a:srgbClr val="4D3E2F"/>
              </a:buClr>
              <a:buFont typeface="Arial"/>
              <a:buChar char="•"/>
            </a:pPr>
            <a:r>
              <a:rPr lang="zh-TW" sz="2200" b="0" strike="noStrike" spc="-1">
                <a:solidFill>
                  <a:srgbClr val="4D3E2F"/>
                </a:solidFill>
                <a:latin typeface="微軟正黑體"/>
                <a:ea typeface="微軟正黑體"/>
              </a:rPr>
              <a:t>編輯母片文字樣式</a:t>
            </a:r>
            <a:endParaRPr lang="zh-TW" sz="2200" b="0" strike="noStrike" spc="-1">
              <a:solidFill>
                <a:srgbClr val="4D3E2F"/>
              </a:solidFill>
              <a:latin typeface="微軟正黑體"/>
            </a:endParaRPr>
          </a:p>
          <a:p>
            <a:pPr marL="438840" lvl="1" indent="-155160">
              <a:lnSpc>
                <a:spcPct val="90000"/>
              </a:lnSpc>
              <a:spcBef>
                <a:spcPts val="400"/>
              </a:spcBef>
              <a:buClr>
                <a:srgbClr val="4D3E2F"/>
              </a:buClr>
              <a:buFont typeface="Arial"/>
              <a:buChar char="•"/>
            </a:pPr>
            <a:r>
              <a:rPr lang="zh-TW" sz="1800" b="0" strike="noStrike" spc="-1">
                <a:solidFill>
                  <a:srgbClr val="4D3E2F"/>
                </a:solidFill>
                <a:latin typeface="微軟正黑體"/>
                <a:ea typeface="微軟正黑體"/>
              </a:rPr>
              <a:t>第二層</a:t>
            </a:r>
            <a:endParaRPr lang="zh-TW" sz="1800" b="0" strike="noStrike" spc="-1">
              <a:solidFill>
                <a:srgbClr val="4D3E2F"/>
              </a:solidFill>
              <a:latin typeface="微軟正黑體"/>
            </a:endParaRPr>
          </a:p>
          <a:p>
            <a:pPr marL="676800" lvl="2" indent="-155160">
              <a:lnSpc>
                <a:spcPct val="90000"/>
              </a:lnSpc>
              <a:spcBef>
                <a:spcPts val="400"/>
              </a:spcBef>
              <a:buClr>
                <a:srgbClr val="4D3E2F"/>
              </a:buClr>
              <a:buFont typeface="Arial"/>
              <a:buChar char="•"/>
            </a:pPr>
            <a:r>
              <a:rPr lang="zh-TW" sz="1600" b="0" strike="noStrike" spc="-1">
                <a:solidFill>
                  <a:srgbClr val="4D3E2F"/>
                </a:solidFill>
                <a:latin typeface="微軟正黑體"/>
                <a:ea typeface="微軟正黑體"/>
              </a:rPr>
              <a:t>第三層</a:t>
            </a:r>
            <a:endParaRPr lang="zh-TW" sz="1600" b="0" strike="noStrike" spc="-1">
              <a:solidFill>
                <a:srgbClr val="4D3E2F"/>
              </a:solidFill>
              <a:latin typeface="微軟正黑體"/>
            </a:endParaRPr>
          </a:p>
          <a:p>
            <a:pPr marL="905400" lvl="3" indent="-155160">
              <a:lnSpc>
                <a:spcPct val="90000"/>
              </a:lnSpc>
              <a:spcBef>
                <a:spcPts val="400"/>
              </a:spcBef>
              <a:buClr>
                <a:srgbClr val="4D3E2F"/>
              </a:buClr>
              <a:buFont typeface="Arial"/>
              <a:buChar char="•"/>
            </a:pPr>
            <a:r>
              <a:rPr lang="zh-TW" sz="1600" b="0" strike="noStrike" spc="-1">
                <a:solidFill>
                  <a:srgbClr val="4D3E2F"/>
                </a:solidFill>
                <a:latin typeface="微軟正黑體"/>
                <a:ea typeface="微軟正黑體"/>
              </a:rPr>
              <a:t>第四層</a:t>
            </a:r>
            <a:endParaRPr lang="zh-TW" sz="1600" b="0" strike="noStrike" spc="-1">
              <a:solidFill>
                <a:srgbClr val="4D3E2F"/>
              </a:solidFill>
              <a:latin typeface="微軟正黑體"/>
            </a:endParaRPr>
          </a:p>
          <a:p>
            <a:pPr marL="1134000" lvl="4" indent="-155160">
              <a:lnSpc>
                <a:spcPct val="90000"/>
              </a:lnSpc>
              <a:spcBef>
                <a:spcPts val="400"/>
              </a:spcBef>
              <a:buClr>
                <a:srgbClr val="4D3E2F"/>
              </a:buClr>
              <a:buFont typeface="Arial"/>
              <a:buChar char="•"/>
            </a:pPr>
            <a:r>
              <a:rPr lang="zh-TW" sz="1600" b="0" strike="noStrike" spc="-1">
                <a:solidFill>
                  <a:srgbClr val="4D3E2F"/>
                </a:solidFill>
                <a:latin typeface="微軟正黑體"/>
                <a:ea typeface="微軟正黑體"/>
              </a:rPr>
              <a:t>第五層</a:t>
            </a:r>
            <a:endParaRPr lang="zh-TW" sz="1600" b="0" strike="noStrike" spc="-1">
              <a:solidFill>
                <a:srgbClr val="4D3E2F"/>
              </a:solidFill>
              <a:latin typeface="微軟正黑體"/>
            </a:endParaRPr>
          </a:p>
        </p:txBody>
      </p:sp>
      <p:sp>
        <p:nvSpPr>
          <p:cNvPr id="48" name="PlaceHolder 5"/>
          <p:cNvSpPr>
            <a:spLocks noGrp="1"/>
          </p:cNvSpPr>
          <p:nvPr>
            <p:ph type="sldNum"/>
          </p:nvPr>
        </p:nvSpPr>
        <p:spPr>
          <a:xfrm>
            <a:off x="0" y="6629400"/>
            <a:ext cx="410040" cy="228240"/>
          </a:xfrm>
          <a:prstGeom prst="rect">
            <a:avLst/>
          </a:prstGeom>
        </p:spPr>
        <p:txBody>
          <a:bodyPr anchor="ctr">
            <a:noAutofit/>
          </a:bodyPr>
          <a:lstStyle/>
          <a:p>
            <a:pPr algn="r">
              <a:lnSpc>
                <a:spcPct val="100000"/>
              </a:lnSpc>
            </a:pPr>
            <a:fld id="{F90A5925-D7AB-4CBD-90CB-B37051A584CB}" type="slidenum">
              <a:rPr lang="en-US" sz="1100" b="0" strike="noStrike" spc="-1">
                <a:solidFill>
                  <a:srgbClr val="455500"/>
                </a:solidFill>
                <a:latin typeface="微軟正黑體"/>
                <a:ea typeface="微軟正黑體"/>
              </a:rPr>
              <a:t>‹#›</a:t>
            </a:fld>
            <a:endParaRPr lang="en-US" sz="1100" b="0" strike="noStrike" spc="-1">
              <a:latin typeface="Times New Roman"/>
            </a:endParaRPr>
          </a:p>
        </p:txBody>
      </p:sp>
      <p:sp>
        <p:nvSpPr>
          <p:cNvPr id="49" name="PlaceHolder 6"/>
          <p:cNvSpPr>
            <a:spLocks noGrp="1"/>
          </p:cNvSpPr>
          <p:nvPr>
            <p:ph type="dt"/>
          </p:nvPr>
        </p:nvSpPr>
        <p:spPr>
          <a:xfrm>
            <a:off x="453240" y="6629400"/>
            <a:ext cx="1185120" cy="228240"/>
          </a:xfrm>
          <a:prstGeom prst="rect">
            <a:avLst/>
          </a:prstGeom>
        </p:spPr>
        <p:txBody>
          <a:bodyPr anchor="ctr">
            <a:noAutofit/>
          </a:bodyPr>
          <a:lstStyle/>
          <a:p>
            <a:pPr algn="r">
              <a:lnSpc>
                <a:spcPct val="100000"/>
              </a:lnSpc>
            </a:pPr>
            <a:fld id="{63289026-0F63-4BA8-A9C9-8C4EC74E8823}"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50" name="PlaceHolder 7"/>
          <p:cNvSpPr>
            <a:spLocks noGrp="1"/>
          </p:cNvSpPr>
          <p:nvPr>
            <p:ph type="ftr"/>
          </p:nvPr>
        </p:nvSpPr>
        <p:spPr>
          <a:xfrm>
            <a:off x="1731600" y="6629400"/>
            <a:ext cx="9144000" cy="228240"/>
          </a:xfrm>
          <a:prstGeom prst="rect">
            <a:avLst/>
          </a:prstGeom>
        </p:spPr>
        <p:txBody>
          <a:bodyPr anchor="ctr">
            <a:noAutofit/>
          </a:bodyPr>
          <a:lstStyle/>
          <a:p>
            <a:endParaRPr lang="en-US"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hidden="1"/>
          <p:cNvSpPr/>
          <p:nvPr/>
        </p:nvSpPr>
        <p:spPr>
          <a:xfrm>
            <a:off x="0" y="6629400"/>
            <a:ext cx="1619640" cy="228240"/>
          </a:xfrm>
          <a:prstGeom prst="rect">
            <a:avLst/>
          </a:prstGeom>
          <a:gradFill rotWithShape="0">
            <a:gsLst>
              <a:gs pos="0">
                <a:srgbClr val="F6FFCC"/>
              </a:gs>
              <a:gs pos="50000">
                <a:srgbClr val="F6FFCC"/>
              </a:gs>
              <a:gs pos="100000">
                <a:srgbClr val="F6FFCC"/>
              </a:gs>
            </a:gsLst>
            <a:lin ang="5400000"/>
          </a:gradFill>
          <a:ln>
            <a:noFill/>
          </a:ln>
        </p:spPr>
        <p:style>
          <a:lnRef idx="2">
            <a:schemeClr val="accent1">
              <a:shade val="50000"/>
            </a:schemeClr>
          </a:lnRef>
          <a:fillRef idx="1">
            <a:schemeClr val="accent1"/>
          </a:fillRef>
          <a:effectRef idx="0">
            <a:schemeClr val="accent1"/>
          </a:effectRef>
          <a:fontRef idx="minor"/>
        </p:style>
      </p:sp>
      <p:sp>
        <p:nvSpPr>
          <p:cNvPr id="88" name="CustomShape 2" hidden="1"/>
          <p:cNvSpPr/>
          <p:nvPr/>
        </p:nvSpPr>
        <p:spPr>
          <a:xfrm>
            <a:off x="1713960" y="6629400"/>
            <a:ext cx="10475640" cy="228240"/>
          </a:xfrm>
          <a:prstGeom prst="rect">
            <a:avLst/>
          </a:prstGeom>
          <a:gradFill rotWithShape="0">
            <a:gsLst>
              <a:gs pos="0">
                <a:srgbClr val="E9FF88"/>
              </a:gs>
              <a:gs pos="50000">
                <a:srgbClr val="E9FF88"/>
              </a:gs>
              <a:gs pos="100000">
                <a:srgbClr val="E9FF88"/>
              </a:gs>
            </a:gsLst>
            <a:lin ang="5400000"/>
          </a:gradFill>
          <a:ln>
            <a:noFill/>
          </a:ln>
        </p:spPr>
        <p:style>
          <a:lnRef idx="2">
            <a:schemeClr val="accent1">
              <a:shade val="50000"/>
            </a:schemeClr>
          </a:lnRef>
          <a:fillRef idx="1">
            <a:schemeClr val="accent1"/>
          </a:fillRef>
          <a:effectRef idx="0">
            <a:schemeClr val="accent1"/>
          </a:effectRef>
          <a:fontRef idx="minor"/>
        </p:style>
      </p:sp>
      <p:sp>
        <p:nvSpPr>
          <p:cNvPr id="89" name="CustomShape 3"/>
          <p:cNvSpPr/>
          <p:nvPr/>
        </p:nvSpPr>
        <p:spPr>
          <a:xfrm>
            <a:off x="1600200" y="2059200"/>
            <a:ext cx="7199280" cy="38858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0" name="PlaceHolder 4"/>
          <p:cNvSpPr>
            <a:spLocks noGrp="1"/>
          </p:cNvSpPr>
          <p:nvPr>
            <p:ph type="title"/>
          </p:nvPr>
        </p:nvSpPr>
        <p:spPr>
          <a:xfrm>
            <a:off x="1751760" y="2264040"/>
            <a:ext cx="6949080" cy="3143160"/>
          </a:xfrm>
          <a:prstGeom prst="rect">
            <a:avLst/>
          </a:prstGeom>
        </p:spPr>
        <p:txBody>
          <a:bodyPr anchor="b">
            <a:noAutofit/>
          </a:bodyPr>
          <a:lstStyle/>
          <a:p>
            <a:pPr>
              <a:lnSpc>
                <a:spcPct val="100000"/>
              </a:lnSpc>
            </a:pPr>
            <a:r>
              <a:rPr lang="zh-TW" sz="6000" b="0" strike="noStrike" spc="-1">
                <a:solidFill>
                  <a:srgbClr val="FFFFFF"/>
                </a:solidFill>
                <a:latin typeface="微軟正黑體"/>
                <a:ea typeface="微軟正黑體"/>
              </a:rPr>
              <a:t>按一下以編輯母片標題樣式</a:t>
            </a:r>
            <a:endParaRPr lang="zh-TW" sz="6000" b="0" strike="noStrike" spc="-1">
              <a:solidFill>
                <a:srgbClr val="4D3E2F"/>
              </a:solidFill>
              <a:latin typeface="Corbel"/>
            </a:endParaRPr>
          </a:p>
        </p:txBody>
      </p:sp>
      <p:sp>
        <p:nvSpPr>
          <p:cNvPr id="91" name="PlaceHolder 5"/>
          <p:cNvSpPr>
            <a:spLocks noGrp="1"/>
          </p:cNvSpPr>
          <p:nvPr>
            <p:ph type="body"/>
          </p:nvPr>
        </p:nvSpPr>
        <p:spPr>
          <a:xfrm>
            <a:off x="1751760" y="5382000"/>
            <a:ext cx="6949080" cy="449280"/>
          </a:xfrm>
          <a:prstGeom prst="rect">
            <a:avLst/>
          </a:prstGeom>
        </p:spPr>
        <p:txBody>
          <a:bodyPr>
            <a:noAutofit/>
          </a:bodyPr>
          <a:lstStyle/>
          <a:p>
            <a:pPr>
              <a:lnSpc>
                <a:spcPct val="90000"/>
              </a:lnSpc>
            </a:pPr>
            <a:r>
              <a:rPr lang="zh-TW" sz="2400" b="0" strike="noStrike" spc="-1">
                <a:solidFill>
                  <a:srgbClr val="FFFFFF"/>
                </a:solidFill>
                <a:latin typeface="微軟正黑體"/>
                <a:ea typeface="微軟正黑體"/>
              </a:rPr>
              <a:t>編輯母片文字樣式</a:t>
            </a:r>
            <a:endParaRPr lang="zh-TW" sz="2400" b="0" strike="noStrike" spc="-1">
              <a:solidFill>
                <a:srgbClr val="4D3E2F"/>
              </a:solidFill>
              <a:latin typeface="微軟正黑體"/>
            </a:endParaRPr>
          </a:p>
        </p:txBody>
      </p:sp>
      <p:pic>
        <p:nvPicPr>
          <p:cNvPr id="92" name="圖片 10"/>
          <p:cNvPicPr/>
          <p:nvPr/>
        </p:nvPicPr>
        <p:blipFill>
          <a:blip r:embed="rId14"/>
          <a:stretch/>
        </p:blipFill>
        <p:spPr>
          <a:xfrm>
            <a:off x="0" y="2059200"/>
            <a:ext cx="1490040" cy="3885840"/>
          </a:xfrm>
          <a:prstGeom prst="rect">
            <a:avLst/>
          </a:prstGeom>
          <a:ln>
            <a:noFill/>
          </a:ln>
        </p:spPr>
      </p:pic>
      <p:pic>
        <p:nvPicPr>
          <p:cNvPr id="93" name="圖片 8"/>
          <p:cNvPicPr/>
          <p:nvPr/>
        </p:nvPicPr>
        <p:blipFill>
          <a:blip r:embed="rId15"/>
          <a:stretch/>
        </p:blipFill>
        <p:spPr>
          <a:xfrm>
            <a:off x="8909640" y="2059200"/>
            <a:ext cx="3282480" cy="388584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law.moj.gov.tw/LawClass/LawSingle.aspx?pcode=S0110016&amp;flno=13" TargetMode="External"/><Relationship Id="rId2" Type="http://schemas.openxmlformats.org/officeDocument/2006/relationships/hyperlink" Target="https://law.moj.gov.tw/LawClass/LawSingle.aspx?pcode=S0110016&amp;flno=11"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ldHMNAzxDg&amp;t=11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676520" y="2087640"/>
            <a:ext cx="4845960" cy="2682720"/>
          </a:xfrm>
          <a:prstGeom prst="rect">
            <a:avLst/>
          </a:prstGeom>
          <a:noFill/>
          <a:ln>
            <a:noFill/>
          </a:ln>
        </p:spPr>
        <p:txBody>
          <a:bodyPr anchor="b">
            <a:normAutofit fontScale="97000"/>
          </a:bodyPr>
          <a:lstStyle/>
          <a:p>
            <a:pPr algn="ctr">
              <a:lnSpc>
                <a:spcPct val="90000"/>
              </a:lnSpc>
            </a:pPr>
            <a:r>
              <a:rPr lang="zh-TW" sz="4800" b="1" strike="noStrike" spc="-1" dirty="0">
                <a:solidFill>
                  <a:srgbClr val="FFFFFF"/>
                </a:solidFill>
                <a:latin typeface="微軟正黑體"/>
                <a:ea typeface="微軟正黑體"/>
              </a:rPr>
              <a:t>新竹市建功高中112學年度第一</a:t>
            </a:r>
            <a:r>
              <a:rPr lang="zh-TW" altLang="en-US" sz="4800" b="1" strike="noStrike" spc="-1" dirty="0">
                <a:solidFill>
                  <a:srgbClr val="FFFFFF"/>
                </a:solidFill>
                <a:latin typeface="微軟正黑體"/>
                <a:ea typeface="微軟正黑體"/>
              </a:rPr>
              <a:t>學期期末校務</a:t>
            </a:r>
            <a:r>
              <a:rPr lang="zh-TW" sz="4800" b="1" strike="noStrike" spc="-1" dirty="0">
                <a:solidFill>
                  <a:srgbClr val="FFFFFF"/>
                </a:solidFill>
                <a:latin typeface="微軟正黑體"/>
                <a:ea typeface="微軟正黑體"/>
              </a:rPr>
              <a:t>會議</a:t>
            </a:r>
            <a:r>
              <a:rPr lang="en-US" altLang="zh-TW" sz="4800" b="1" spc="-1" dirty="0">
                <a:solidFill>
                  <a:srgbClr val="FFFFFF"/>
                </a:solidFill>
                <a:latin typeface="微軟正黑體"/>
                <a:ea typeface="微軟正黑體"/>
              </a:rPr>
              <a:t>-</a:t>
            </a:r>
            <a:r>
              <a:rPr lang="zh-TW" altLang="en-US" sz="4800" b="1" spc="-1" dirty="0">
                <a:solidFill>
                  <a:srgbClr val="FFFFFF"/>
                </a:solidFill>
                <a:latin typeface="微軟正黑體"/>
                <a:ea typeface="微軟正黑體"/>
              </a:rPr>
              <a:t>人事室宣導</a:t>
            </a:r>
            <a:endParaRPr lang="zh-TW" sz="4800" b="0" strike="noStrike" spc="-1" dirty="0">
              <a:solidFill>
                <a:srgbClr val="4D3E2F"/>
              </a:solidFill>
              <a:latin typeface="Corbel"/>
            </a:endParaRPr>
          </a:p>
        </p:txBody>
      </p:sp>
      <p:sp>
        <p:nvSpPr>
          <p:cNvPr id="137" name="TextShape 2"/>
          <p:cNvSpPr txBox="1"/>
          <p:nvPr/>
        </p:nvSpPr>
        <p:spPr>
          <a:xfrm>
            <a:off x="1761120" y="4967280"/>
            <a:ext cx="4845960" cy="447840"/>
          </a:xfrm>
          <a:prstGeom prst="rect">
            <a:avLst/>
          </a:prstGeom>
          <a:noFill/>
          <a:ln>
            <a:noFill/>
          </a:ln>
        </p:spPr>
        <p:txBody>
          <a:bodyPr>
            <a:noAutofit/>
          </a:bodyPr>
          <a:lstStyle/>
          <a:p>
            <a:pPr algn="ctr">
              <a:lnSpc>
                <a:spcPct val="90000"/>
              </a:lnSpc>
            </a:pPr>
            <a:r>
              <a:rPr lang="en-US" sz="1800" b="0" strike="noStrike" spc="-1" dirty="0">
                <a:solidFill>
                  <a:srgbClr val="FFFFFF"/>
                </a:solidFill>
                <a:latin typeface="Arial"/>
                <a:ea typeface="微軟正黑體"/>
              </a:rPr>
              <a:t>113年1月1</a:t>
            </a:r>
            <a:r>
              <a:rPr lang="en-US" altLang="zh-TW" sz="1800" b="0" strike="noStrike" spc="-1" dirty="0">
                <a:solidFill>
                  <a:srgbClr val="FFFFFF"/>
                </a:solidFill>
                <a:latin typeface="Arial"/>
                <a:ea typeface="微軟正黑體"/>
              </a:rPr>
              <a:t>7</a:t>
            </a:r>
            <a:r>
              <a:rPr lang="en-US" sz="1800" b="0" strike="noStrike" spc="-1" dirty="0">
                <a:solidFill>
                  <a:srgbClr val="FFFFFF"/>
                </a:solidFill>
                <a:latin typeface="Arial"/>
                <a:ea typeface="微軟正黑體"/>
              </a:rPr>
              <a:t>日</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t">
            <a:noAutofit/>
          </a:bodyPr>
          <a:lstStyle/>
          <a:p>
            <a:pPr>
              <a:lnSpc>
                <a:spcPct val="100000"/>
              </a:lnSpc>
            </a:pPr>
            <a:r>
              <a:rPr lang="zh-TW" altLang="en-US" sz="3400" b="1" strike="noStrike" spc="-1" dirty="0">
                <a:solidFill>
                  <a:srgbClr val="687F00"/>
                </a:solidFill>
                <a:latin typeface="微軟正黑體"/>
                <a:ea typeface="微軟正黑體"/>
              </a:rPr>
              <a:t>差勤案例宣導</a:t>
            </a:r>
            <a:r>
              <a:rPr lang="en-US" altLang="zh-TW" sz="3400" b="1" strike="noStrike" spc="-1" dirty="0">
                <a:solidFill>
                  <a:srgbClr val="687F00"/>
                </a:solidFill>
                <a:latin typeface="微軟正黑體"/>
                <a:ea typeface="微軟正黑體"/>
              </a:rPr>
              <a:t>-2</a:t>
            </a:r>
            <a:endParaRPr lang="zh-TW" sz="3400" b="0" strike="noStrike" spc="-1" dirty="0">
              <a:solidFill>
                <a:srgbClr val="4D3E2F"/>
              </a:solidFill>
              <a:latin typeface="Corbel"/>
            </a:endParaRPr>
          </a:p>
        </p:txBody>
      </p:sp>
      <p:sp>
        <p:nvSpPr>
          <p:cNvPr id="244" name="TextShape 2"/>
          <p:cNvSpPr txBox="1"/>
          <p:nvPr/>
        </p:nvSpPr>
        <p:spPr>
          <a:xfrm>
            <a:off x="453240" y="956930"/>
            <a:ext cx="11008658" cy="5229310"/>
          </a:xfrm>
          <a:prstGeom prst="rect">
            <a:avLst/>
          </a:prstGeom>
          <a:noFill/>
          <a:ln>
            <a:noFill/>
          </a:ln>
        </p:spPr>
        <p:txBody>
          <a:bodyPr>
            <a:noAutofit/>
          </a:bodyPr>
          <a:lstStyle/>
          <a:p>
            <a:r>
              <a:rPr lang="zh-TW" altLang="en-US" sz="2800" spc="-1" dirty="0">
                <a:latin typeface="微軟正黑體"/>
              </a:rPr>
              <a:t>案由：申訴人</a:t>
            </a:r>
            <a:r>
              <a:rPr lang="en-US" altLang="zh-TW" sz="2800" spc="-1" dirty="0">
                <a:latin typeface="微軟正黑體"/>
              </a:rPr>
              <a:t>OO</a:t>
            </a:r>
            <a:r>
              <a:rPr lang="zh-TW" altLang="en-US" sz="2800" spc="-1" dirty="0">
                <a:latin typeface="微軟正黑體"/>
              </a:rPr>
              <a:t>老師係</a:t>
            </a:r>
            <a:r>
              <a:rPr lang="en-US" altLang="zh-TW" sz="2800" spc="-1" dirty="0">
                <a:latin typeface="微軟正黑體"/>
              </a:rPr>
              <a:t>00</a:t>
            </a:r>
            <a:r>
              <a:rPr lang="zh-TW" altLang="en-US" sz="2800" spc="-1" dirty="0">
                <a:latin typeface="微軟正黑體"/>
              </a:rPr>
              <a:t>校編制內教師兼</a:t>
            </a:r>
            <a:r>
              <a:rPr lang="en-US" altLang="zh-TW" sz="2800" spc="-1" dirty="0">
                <a:latin typeface="微軟正黑體"/>
              </a:rPr>
              <a:t>3</a:t>
            </a:r>
            <a:r>
              <a:rPr lang="zh-TW" altLang="en-US" sz="2800" spc="-1" dirty="0">
                <a:latin typeface="微軟正黑體"/>
              </a:rPr>
              <a:t>年</a:t>
            </a:r>
            <a:r>
              <a:rPr lang="en-US" altLang="zh-TW" sz="2800" spc="-1" dirty="0">
                <a:latin typeface="微軟正黑體"/>
              </a:rPr>
              <a:t>0</a:t>
            </a:r>
            <a:r>
              <a:rPr lang="zh-TW" altLang="en-US" sz="2800" spc="-1" dirty="0">
                <a:latin typeface="微軟正黑體"/>
              </a:rPr>
              <a:t>班導師，</a:t>
            </a:r>
            <a:r>
              <a:rPr lang="en-US" altLang="zh-TW" sz="2800" spc="-1" dirty="0">
                <a:latin typeface="微軟正黑體"/>
              </a:rPr>
              <a:t>00</a:t>
            </a:r>
            <a:r>
              <a:rPr lang="zh-TW" altLang="en-US" sz="2800" spc="-1" dirty="0">
                <a:latin typeface="微軟正黑體"/>
              </a:rPr>
              <a:t>年</a:t>
            </a:r>
            <a:r>
              <a:rPr lang="en-US" altLang="zh-TW" sz="2800" spc="-1" dirty="0">
                <a:latin typeface="微軟正黑體"/>
              </a:rPr>
              <a:t>2</a:t>
            </a:r>
            <a:r>
              <a:rPr lang="zh-TW" altLang="en-US" sz="2800" spc="-1" dirty="0">
                <a:latin typeface="微軟正黑體"/>
              </a:rPr>
              <a:t>月</a:t>
            </a:r>
            <a:r>
              <a:rPr lang="en-US" altLang="zh-TW" sz="2800" spc="-1" dirty="0">
                <a:latin typeface="微軟正黑體"/>
              </a:rPr>
              <a:t>19</a:t>
            </a:r>
            <a:r>
              <a:rPr lang="zh-TW" altLang="en-US" sz="2800" spc="-1" dirty="0">
                <a:latin typeface="微軟正黑體"/>
              </a:rPr>
              <a:t>日</a:t>
            </a:r>
            <a:r>
              <a:rPr lang="zh-TW" altLang="en-US" sz="2800" spc="-1" dirty="0">
                <a:solidFill>
                  <a:srgbClr val="FF0000"/>
                </a:solidFill>
                <a:latin typeface="微軟正黑體"/>
              </a:rPr>
              <a:t>未出席教職員會議及教室清潔消毒工作</a:t>
            </a:r>
            <a:r>
              <a:rPr lang="zh-TW" altLang="en-US" sz="2800" spc="-1" dirty="0">
                <a:latin typeface="微軟正黑體"/>
              </a:rPr>
              <a:t>，</a:t>
            </a:r>
            <a:r>
              <a:rPr lang="zh-TW" altLang="en-US" sz="2800" spc="-1" dirty="0">
                <a:solidFill>
                  <a:srgbClr val="FF0000"/>
                </a:solidFill>
                <a:latin typeface="微軟正黑體"/>
              </a:rPr>
              <a:t>又沒請假</a:t>
            </a:r>
            <a:r>
              <a:rPr lang="zh-TW" altLang="en-US" sz="2800" spc="-1" dirty="0">
                <a:latin typeface="微軟正黑體"/>
              </a:rPr>
              <a:t>導致</a:t>
            </a:r>
            <a:r>
              <a:rPr lang="zh-TW" altLang="en-US" sz="2800" u="sng" spc="-1" dirty="0">
                <a:solidFill>
                  <a:srgbClr val="FF0000"/>
                </a:solidFill>
                <a:latin typeface="微軟正黑體"/>
              </a:rPr>
              <a:t>曠職</a:t>
            </a:r>
            <a:r>
              <a:rPr lang="zh-TW" altLang="en-US" sz="2800" u="sng" spc="-1" dirty="0">
                <a:latin typeface="微軟正黑體"/>
              </a:rPr>
              <a:t>事件</a:t>
            </a:r>
            <a:r>
              <a:rPr lang="zh-TW" altLang="en-US" sz="2800" spc="-1" dirty="0">
                <a:latin typeface="微軟正黑體"/>
              </a:rPr>
              <a:t>，依教師請假規則第</a:t>
            </a:r>
            <a:r>
              <a:rPr lang="en-US" altLang="zh-TW" sz="2800" spc="-1" dirty="0">
                <a:latin typeface="微軟正黑體"/>
              </a:rPr>
              <a:t>15</a:t>
            </a:r>
            <a:r>
              <a:rPr lang="zh-TW" altLang="en-US" sz="2800" spc="-1" dirty="0">
                <a:latin typeface="微軟正黑體"/>
              </a:rPr>
              <a:t>條規定：</a:t>
            </a:r>
            <a:r>
              <a:rPr lang="zh-TW" altLang="en-US" sz="2800" spc="-1" dirty="0">
                <a:highlight>
                  <a:srgbClr val="FF00FF"/>
                </a:highlight>
                <a:latin typeface="微軟正黑體"/>
              </a:rPr>
              <a:t>曠職</a:t>
            </a:r>
            <a:r>
              <a:rPr lang="en-US" altLang="zh-TW" sz="2800" spc="-1" dirty="0">
                <a:highlight>
                  <a:srgbClr val="FF00FF"/>
                </a:highlight>
                <a:latin typeface="微軟正黑體"/>
              </a:rPr>
              <a:t>3</a:t>
            </a:r>
            <a:r>
              <a:rPr lang="zh-TW" altLang="en-US" sz="2800" spc="-1" dirty="0">
                <a:highlight>
                  <a:srgbClr val="FF00FF"/>
                </a:highlight>
                <a:latin typeface="微軟正黑體"/>
              </a:rPr>
              <a:t>小時。</a:t>
            </a:r>
          </a:p>
          <a:p>
            <a:r>
              <a:rPr lang="zh-TW" altLang="en-US" sz="2800" spc="-1" dirty="0">
                <a:latin typeface="微軟正黑體"/>
              </a:rPr>
              <a:t>案例經過：</a:t>
            </a:r>
          </a:p>
          <a:p>
            <a:pPr marL="1073150" indent="-1073150"/>
            <a:r>
              <a:rPr lang="en-US" altLang="zh-TW" sz="2800" spc="-1" dirty="0">
                <a:latin typeface="微軟正黑體"/>
              </a:rPr>
              <a:t>2/19</a:t>
            </a:r>
            <a:r>
              <a:rPr lang="zh-TW" altLang="en-US" sz="2800" spc="-1" dirty="0">
                <a:latin typeface="微軟正黑體"/>
              </a:rPr>
              <a:t>：全校教職員工因應疫情，返校參與教職員會議與實施教室整理與消毒工作，</a:t>
            </a:r>
            <a:r>
              <a:rPr lang="zh-TW" altLang="en-US" sz="2800" spc="-1" dirty="0">
                <a:solidFill>
                  <a:srgbClr val="3333FF"/>
                </a:solidFill>
                <a:latin typeface="微軟正黑體"/>
              </a:rPr>
              <a:t>申訴人未出席亦未請假</a:t>
            </a:r>
            <a:r>
              <a:rPr lang="zh-TW" altLang="en-US" sz="2800" spc="-1" dirty="0">
                <a:latin typeface="微軟正黑體"/>
              </a:rPr>
              <a:t>。</a:t>
            </a:r>
            <a:r>
              <a:rPr lang="zh-TW" altLang="en-US" sz="2800" spc="-1" dirty="0">
                <a:solidFill>
                  <a:srgbClr val="3333FF"/>
                </a:solidFill>
                <a:latin typeface="微軟正黑體"/>
              </a:rPr>
              <a:t>校長於會後請申訴人校內同仁好友，</a:t>
            </a:r>
            <a:r>
              <a:rPr lang="zh-TW" altLang="en-US" sz="2800" spc="-1" dirty="0">
                <a:solidFill>
                  <a:srgbClr val="FF0000"/>
                </a:solidFill>
                <a:latin typeface="微軟正黑體"/>
              </a:rPr>
              <a:t>提醒申訴人今天須返校參加教職員會議並參與教室清潔與消毒工作</a:t>
            </a:r>
            <a:r>
              <a:rPr lang="zh-TW" altLang="en-US" sz="2800" spc="-1" dirty="0">
                <a:latin typeface="微軟正黑體"/>
              </a:rPr>
              <a:t>，</a:t>
            </a:r>
            <a:r>
              <a:rPr lang="zh-TW" altLang="en-US" sz="2800" spc="-1" dirty="0">
                <a:solidFill>
                  <a:srgbClr val="3333FF"/>
                </a:solidFill>
                <a:latin typeface="微軟正黑體"/>
              </a:rPr>
              <a:t>人事主任聯絡多次但未聯絡上，一段時間後申訴人回</a:t>
            </a:r>
            <a:r>
              <a:rPr lang="en-US" altLang="zh-TW" sz="2800" spc="-1" dirty="0">
                <a:solidFill>
                  <a:srgbClr val="3333FF"/>
                </a:solidFill>
                <a:latin typeface="微軟正黑體"/>
              </a:rPr>
              <a:t>line</a:t>
            </a:r>
            <a:r>
              <a:rPr lang="zh-TW" altLang="en-US" sz="2800" spc="-1" dirty="0">
                <a:solidFill>
                  <a:srgbClr val="3333FF"/>
                </a:solidFill>
                <a:latin typeface="微軟正黑體"/>
              </a:rPr>
              <a:t>回應：人在外面。</a:t>
            </a:r>
          </a:p>
          <a:p>
            <a:r>
              <a:rPr lang="en-US" altLang="zh-TW" sz="2800" spc="-1" dirty="0">
                <a:latin typeface="微軟正黑體"/>
              </a:rPr>
              <a:t>2/23</a:t>
            </a:r>
            <a:r>
              <a:rPr lang="zh-TW" altLang="en-US" sz="2800" spc="-1" dirty="0">
                <a:latin typeface="微軟正黑體"/>
              </a:rPr>
              <a:t>：人事室主任口頭請申訴人請假，未果。</a:t>
            </a:r>
          </a:p>
          <a:p>
            <a:pPr marL="1073150" indent="-1073150"/>
            <a:r>
              <a:rPr lang="en-US" altLang="zh-TW" sz="2800" spc="-1" dirty="0">
                <a:latin typeface="微軟正黑體"/>
              </a:rPr>
              <a:t>2/24</a:t>
            </a:r>
            <a:r>
              <a:rPr lang="zh-TW" altLang="en-US" sz="2800" spc="-1" dirty="0">
                <a:latin typeface="微軟正黑體"/>
              </a:rPr>
              <a:t>：人事室主任請家長會會長和申訴人溝通，請申訴人補請假，未果。</a:t>
            </a: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10</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7839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500"/>
                                        <p:tgtEl>
                                          <p:spTgt spid="24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4">
                                            <p:txEl>
                                              <p:pRg st="2" end="2"/>
                                            </p:txEl>
                                          </p:spTgt>
                                        </p:tgtEl>
                                        <p:attrNameLst>
                                          <p:attrName>style.visibility</p:attrName>
                                        </p:attrNameLst>
                                      </p:cBhvr>
                                      <p:to>
                                        <p:strVal val="visible"/>
                                      </p:to>
                                    </p:set>
                                    <p:animEffect transition="in" filter="fade">
                                      <p:cBhvr>
                                        <p:cTn id="15" dur="500"/>
                                        <p:tgtEl>
                                          <p:spTgt spid="24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4">
                                            <p:txEl>
                                              <p:pRg st="3" end="3"/>
                                            </p:txEl>
                                          </p:spTgt>
                                        </p:tgtEl>
                                        <p:attrNameLst>
                                          <p:attrName>style.visibility</p:attrName>
                                        </p:attrNameLst>
                                      </p:cBhvr>
                                      <p:to>
                                        <p:strVal val="visible"/>
                                      </p:to>
                                    </p:set>
                                    <p:animEffect transition="in" filter="fade">
                                      <p:cBhvr>
                                        <p:cTn id="18" dur="500"/>
                                        <p:tgtEl>
                                          <p:spTgt spid="24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4">
                                            <p:txEl>
                                              <p:pRg st="4" end="4"/>
                                            </p:txEl>
                                          </p:spTgt>
                                        </p:tgtEl>
                                        <p:attrNameLst>
                                          <p:attrName>style.visibility</p:attrName>
                                        </p:attrNameLst>
                                      </p:cBhvr>
                                      <p:to>
                                        <p:strVal val="visible"/>
                                      </p:to>
                                    </p:set>
                                    <p:animEffect transition="in" filter="fade">
                                      <p:cBhvr>
                                        <p:cTn id="21" dur="500"/>
                                        <p:tgtEl>
                                          <p:spTgt spid="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t">
            <a:noAutofit/>
          </a:bodyPr>
          <a:lstStyle/>
          <a:p>
            <a:pPr>
              <a:lnSpc>
                <a:spcPct val="100000"/>
              </a:lnSpc>
            </a:pPr>
            <a:r>
              <a:rPr lang="zh-TW" altLang="en-US" sz="3400" b="1" strike="noStrike" spc="-1" dirty="0">
                <a:solidFill>
                  <a:srgbClr val="687F00"/>
                </a:solidFill>
                <a:latin typeface="微軟正黑體"/>
                <a:ea typeface="微軟正黑體"/>
              </a:rPr>
              <a:t>差勤案例宣導</a:t>
            </a:r>
            <a:endParaRPr lang="zh-TW" sz="3400" b="0" strike="noStrike" spc="-1" dirty="0">
              <a:solidFill>
                <a:srgbClr val="4D3E2F"/>
              </a:solidFill>
              <a:latin typeface="Corbel"/>
            </a:endParaRPr>
          </a:p>
        </p:txBody>
      </p:sp>
      <p:sp>
        <p:nvSpPr>
          <p:cNvPr id="244" name="TextShape 2"/>
          <p:cNvSpPr txBox="1"/>
          <p:nvPr/>
        </p:nvSpPr>
        <p:spPr>
          <a:xfrm>
            <a:off x="453240" y="956930"/>
            <a:ext cx="11008658" cy="5229310"/>
          </a:xfrm>
          <a:prstGeom prst="rect">
            <a:avLst/>
          </a:prstGeom>
          <a:noFill/>
          <a:ln>
            <a:noFill/>
          </a:ln>
        </p:spPr>
        <p:txBody>
          <a:bodyPr>
            <a:noAutofit/>
          </a:bodyPr>
          <a:lstStyle/>
          <a:p>
            <a:pPr marL="989013" indent="-989013"/>
            <a:r>
              <a:rPr lang="en-US" altLang="zh-TW" sz="2800" spc="-1" dirty="0">
                <a:latin typeface="微軟正黑體"/>
              </a:rPr>
              <a:t>3/3</a:t>
            </a:r>
            <a:r>
              <a:rPr lang="zh-TW" altLang="en-US" sz="2800" spc="-1" dirty="0">
                <a:latin typeface="微軟正黑體"/>
              </a:rPr>
              <a:t>： 人事室製作教職員通知書，面交申訴人並請申訴人簽收。</a:t>
            </a:r>
            <a:r>
              <a:rPr lang="zh-TW" altLang="en-US" sz="2800" spc="-1" dirty="0">
                <a:solidFill>
                  <a:srgbClr val="3333FF"/>
                </a:solidFill>
                <a:latin typeface="微軟正黑體"/>
              </a:rPr>
              <a:t>請申訴人於</a:t>
            </a:r>
            <a:r>
              <a:rPr lang="en-US" altLang="zh-TW" sz="2800" spc="-1" dirty="0">
                <a:solidFill>
                  <a:srgbClr val="3333FF"/>
                </a:solidFill>
                <a:latin typeface="微軟正黑體"/>
              </a:rPr>
              <a:t>3</a:t>
            </a:r>
            <a:r>
              <a:rPr lang="zh-TW" altLang="en-US" sz="2800" spc="-1" dirty="0">
                <a:solidFill>
                  <a:srgbClr val="3333FF"/>
                </a:solidFill>
                <a:latin typeface="微軟正黑體"/>
              </a:rPr>
              <a:t>月</a:t>
            </a:r>
            <a:r>
              <a:rPr lang="en-US" altLang="zh-TW" sz="2800" spc="-1" dirty="0">
                <a:solidFill>
                  <a:srgbClr val="3333FF"/>
                </a:solidFill>
                <a:latin typeface="微軟正黑體"/>
              </a:rPr>
              <a:t>11</a:t>
            </a:r>
            <a:r>
              <a:rPr lang="zh-TW" altLang="en-US" sz="2800" spc="-1" dirty="0">
                <a:solidFill>
                  <a:srgbClr val="3333FF"/>
                </a:solidFill>
                <a:latin typeface="微軟正黑體"/>
              </a:rPr>
              <a:t>日（星期四）前，以書面提出未出席會議及未請假之理由</a:t>
            </a:r>
            <a:r>
              <a:rPr lang="zh-TW" altLang="en-US" sz="2800" spc="-1" dirty="0">
                <a:latin typeface="微軟正黑體"/>
              </a:rPr>
              <a:t>。申訴人以書面回覆：「</a:t>
            </a:r>
            <a:r>
              <a:rPr lang="en-US" altLang="zh-TW" sz="2800" spc="-1" dirty="0">
                <a:latin typeface="微軟正黑體"/>
              </a:rPr>
              <a:t>2</a:t>
            </a:r>
            <a:r>
              <a:rPr lang="zh-TW" altLang="en-US" sz="2800" spc="-1" dirty="0">
                <a:latin typeface="微軟正黑體"/>
              </a:rPr>
              <a:t>月</a:t>
            </a:r>
            <a:r>
              <a:rPr lang="en-US" altLang="zh-TW" sz="2800" spc="-1" dirty="0">
                <a:latin typeface="微軟正黑體"/>
              </a:rPr>
              <a:t>19</a:t>
            </a:r>
            <a:r>
              <a:rPr lang="zh-TW" altLang="en-US" sz="2800" spc="-1" dirty="0">
                <a:latin typeface="微軟正黑體"/>
              </a:rPr>
              <a:t>日並非教師的上班日，老師可以自主決定是否出席」為由未出席會議、亦未請假。</a:t>
            </a:r>
          </a:p>
          <a:p>
            <a:pPr marL="1073150" indent="-1073150"/>
            <a:r>
              <a:rPr lang="en-US" altLang="zh-TW" sz="2800" spc="-1" dirty="0">
                <a:latin typeface="微軟正黑體"/>
              </a:rPr>
              <a:t>3/15</a:t>
            </a:r>
            <a:r>
              <a:rPr lang="zh-TW" altLang="en-US" sz="2800" spc="-1" dirty="0">
                <a:latin typeface="微軟正黑體"/>
              </a:rPr>
              <a:t>：</a:t>
            </a:r>
            <a:r>
              <a:rPr lang="zh-TW" altLang="en-US" sz="2800" spc="-1" dirty="0">
                <a:solidFill>
                  <a:srgbClr val="3333FF"/>
                </a:solidFill>
                <a:latin typeface="微軟正黑體"/>
              </a:rPr>
              <a:t>人事室製作曠職通知書</a:t>
            </a:r>
            <a:r>
              <a:rPr lang="zh-TW" altLang="en-US" sz="2800" spc="-1" dirty="0">
                <a:solidFill>
                  <a:srgbClr val="FF0000"/>
                </a:solidFill>
                <a:latin typeface="微軟正黑體"/>
              </a:rPr>
              <a:t>：請申訴人於</a:t>
            </a:r>
            <a:r>
              <a:rPr lang="en-US" altLang="zh-TW" sz="2800" spc="-1" dirty="0">
                <a:solidFill>
                  <a:srgbClr val="FF0000"/>
                </a:solidFill>
                <a:latin typeface="微軟正黑體"/>
              </a:rPr>
              <a:t>3</a:t>
            </a:r>
            <a:r>
              <a:rPr lang="zh-TW" altLang="en-US" sz="2800" spc="-1" dirty="0">
                <a:solidFill>
                  <a:srgbClr val="FF0000"/>
                </a:solidFill>
                <a:latin typeface="微軟正黑體"/>
              </a:rPr>
              <a:t>月</a:t>
            </a:r>
            <a:r>
              <a:rPr lang="en-US" altLang="zh-TW" sz="2800" spc="-1" dirty="0">
                <a:solidFill>
                  <a:srgbClr val="FF0000"/>
                </a:solidFill>
                <a:latin typeface="微軟正黑體"/>
              </a:rPr>
              <a:t>17</a:t>
            </a:r>
            <a:r>
              <a:rPr lang="zh-TW" altLang="en-US" sz="2800" spc="-1" dirty="0">
                <a:solidFill>
                  <a:srgbClr val="FF0000"/>
                </a:solidFill>
                <a:latin typeface="微軟正黑體"/>
              </a:rPr>
              <a:t>日前依規定請假，逾期仍未請假時依曠職論</a:t>
            </a:r>
            <a:r>
              <a:rPr lang="zh-TW" altLang="en-US" sz="2800" spc="-1" dirty="0">
                <a:latin typeface="微軟正黑體"/>
              </a:rPr>
              <a:t>。人事室主任再找申訴人溝通請其依規定請假，未果。</a:t>
            </a:r>
          </a:p>
          <a:p>
            <a:pPr marL="1073150" indent="-1073150"/>
            <a:r>
              <a:rPr lang="en-US" altLang="zh-TW" sz="2800" spc="-1" dirty="0">
                <a:latin typeface="微軟正黑體"/>
              </a:rPr>
              <a:t>3/22</a:t>
            </a:r>
            <a:r>
              <a:rPr lang="zh-TW" altLang="en-US" sz="2800" spc="-1" dirty="0">
                <a:latin typeface="微軟正黑體"/>
              </a:rPr>
              <a:t>：申訴人仍未依規定請假，校長指示人事室依相關法規辦理。</a:t>
            </a:r>
            <a:r>
              <a:rPr lang="zh-TW" altLang="en-US" sz="2800" spc="-1" dirty="0">
                <a:solidFill>
                  <a:srgbClr val="FF0000"/>
                </a:solidFill>
                <a:latin typeface="微軟正黑體"/>
              </a:rPr>
              <a:t>人事室製作</a:t>
            </a:r>
            <a:r>
              <a:rPr lang="en-US" altLang="zh-TW" sz="2800" spc="-1" dirty="0">
                <a:solidFill>
                  <a:srgbClr val="FF0000"/>
                </a:solidFill>
                <a:latin typeface="微軟正黑體"/>
              </a:rPr>
              <a:t>OOO</a:t>
            </a:r>
            <a:r>
              <a:rPr lang="zh-TW" altLang="en-US" sz="2800" spc="-1" dirty="0">
                <a:solidFill>
                  <a:srgbClr val="FF0000"/>
                </a:solidFill>
                <a:latin typeface="微軟正黑體"/>
              </a:rPr>
              <a:t>號書函曠職通知書，面交申訴人並請申訴人簽收。</a:t>
            </a:r>
          </a:p>
          <a:p>
            <a:pPr algn="r"/>
            <a:endParaRPr lang="en-US" altLang="zh-TW" sz="2800" spc="-1" dirty="0">
              <a:latin typeface="微軟正黑體"/>
            </a:endParaRPr>
          </a:p>
          <a:p>
            <a:pPr marL="4306888" indent="-4306888"/>
            <a:r>
              <a:rPr lang="en-US" altLang="zh-TW" sz="2800" spc="-1" dirty="0">
                <a:highlight>
                  <a:srgbClr val="00FFFF"/>
                </a:highlight>
                <a:latin typeface="微軟正黑體"/>
              </a:rPr>
              <a:t>00</a:t>
            </a:r>
            <a:r>
              <a:rPr lang="zh-TW" altLang="en-US" sz="2800" spc="-1" dirty="0">
                <a:highlight>
                  <a:srgbClr val="00FFFF"/>
                </a:highlight>
                <a:latin typeface="微軟正黑體"/>
              </a:rPr>
              <a:t>市申訴評議委員會決議</a:t>
            </a:r>
            <a:r>
              <a:rPr lang="zh-TW" altLang="en-US" sz="2800" spc="-1" dirty="0">
                <a:latin typeface="微軟正黑體"/>
              </a:rPr>
              <a:t>：</a:t>
            </a:r>
            <a:r>
              <a:rPr lang="zh-TW" altLang="en-US" sz="2800" spc="-1" dirty="0">
                <a:solidFill>
                  <a:srgbClr val="FF0000"/>
                </a:solidFill>
                <a:latin typeface="微軟正黑體"/>
              </a:rPr>
              <a:t>學校之處理程序及內容並無不法之情事。</a:t>
            </a:r>
            <a:r>
              <a:rPr lang="zh-TW" altLang="en-US" sz="2800" u="sng" spc="-1" dirty="0">
                <a:solidFill>
                  <a:srgbClr val="FF0000"/>
                </a:solidFill>
                <a:latin typeface="微軟正黑體"/>
              </a:rPr>
              <a:t>申訴無理由，予以駁回。</a:t>
            </a:r>
            <a:endParaRPr lang="zh-TW" sz="2200" b="0" u="sng" strike="noStrike" spc="-1" dirty="0">
              <a:solidFill>
                <a:srgbClr val="FF0000"/>
              </a:solidFill>
              <a:latin typeface="微軟正黑體"/>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11</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100722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4">
                                            <p:txEl>
                                              <p:pRg st="1" end="1"/>
                                            </p:txEl>
                                          </p:spTgt>
                                        </p:tgtEl>
                                        <p:attrNameLst>
                                          <p:attrName>style.visibility</p:attrName>
                                        </p:attrNameLst>
                                      </p:cBhvr>
                                      <p:to>
                                        <p:strVal val="visible"/>
                                      </p:to>
                                    </p:set>
                                    <p:animEffect transition="in" filter="fade">
                                      <p:cBhvr>
                                        <p:cTn id="10" dur="500"/>
                                        <p:tgtEl>
                                          <p:spTgt spid="24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4">
                                            <p:txEl>
                                              <p:pRg st="2" end="2"/>
                                            </p:txEl>
                                          </p:spTgt>
                                        </p:tgtEl>
                                        <p:attrNameLst>
                                          <p:attrName>style.visibility</p:attrName>
                                        </p:attrNameLst>
                                      </p:cBhvr>
                                      <p:to>
                                        <p:strVal val="visible"/>
                                      </p:to>
                                    </p:set>
                                    <p:animEffect transition="in" filter="fade">
                                      <p:cBhvr>
                                        <p:cTn id="13" dur="500"/>
                                        <p:tgtEl>
                                          <p:spTgt spid="24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4">
                                            <p:txEl>
                                              <p:pRg st="4" end="4"/>
                                            </p:txEl>
                                          </p:spTgt>
                                        </p:tgtEl>
                                        <p:attrNameLst>
                                          <p:attrName>style.visibility</p:attrName>
                                        </p:attrNameLst>
                                      </p:cBhvr>
                                      <p:to>
                                        <p:strVal val="visible"/>
                                      </p:to>
                                    </p:set>
                                    <p:animEffect transition="in" filter="fade">
                                      <p:cBhvr>
                                        <p:cTn id="18" dur="500"/>
                                        <p:tgtEl>
                                          <p:spTgt spid="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en-US" altLang="zh-TW" sz="3400" b="1" spc="-1" dirty="0">
                <a:solidFill>
                  <a:srgbClr val="687F00"/>
                </a:solidFill>
                <a:latin typeface="微軟正黑體"/>
                <a:ea typeface="微軟正黑體"/>
              </a:rPr>
              <a:t>Q</a:t>
            </a:r>
            <a:r>
              <a:rPr lang="zh-TW" altLang="en-US" sz="3400" b="1" spc="-1" dirty="0">
                <a:solidFill>
                  <a:srgbClr val="687F00"/>
                </a:solidFill>
                <a:latin typeface="微軟正黑體"/>
                <a:ea typeface="微軟正黑體"/>
              </a:rPr>
              <a:t>：教師未辦妥請假程序離校，有何影響？</a:t>
            </a:r>
            <a:endParaRPr lang="zh-TW" sz="3400" b="0" strike="noStrike" spc="-1" dirty="0">
              <a:solidFill>
                <a:srgbClr val="4D3E2F"/>
              </a:solidFill>
              <a:latin typeface="Corbel"/>
            </a:endParaRPr>
          </a:p>
        </p:txBody>
      </p:sp>
      <p:sp>
        <p:nvSpPr>
          <p:cNvPr id="244" name="TextShape 2"/>
          <p:cNvSpPr txBox="1"/>
          <p:nvPr/>
        </p:nvSpPr>
        <p:spPr>
          <a:xfrm>
            <a:off x="1410120" y="1566000"/>
            <a:ext cx="10104940" cy="4620240"/>
          </a:xfrm>
          <a:prstGeom prst="rect">
            <a:avLst/>
          </a:prstGeom>
          <a:noFill/>
          <a:ln>
            <a:noFill/>
          </a:ln>
        </p:spPr>
        <p:txBody>
          <a:bodyPr>
            <a:normAutofit/>
          </a:bodyPr>
          <a:lstStyle/>
          <a:p>
            <a:pPr marL="712788" indent="-712788"/>
            <a:r>
              <a:rPr lang="en-US" altLang="zh-TW" sz="3600" spc="-1" dirty="0">
                <a:solidFill>
                  <a:srgbClr val="4D3E2F"/>
                </a:solidFill>
                <a:latin typeface="微軟正黑體"/>
              </a:rPr>
              <a:t>A</a:t>
            </a:r>
            <a:r>
              <a:rPr lang="zh-TW" altLang="en-US" sz="3600" spc="-1" dirty="0">
                <a:solidFill>
                  <a:srgbClr val="4D3E2F"/>
                </a:solidFill>
                <a:latin typeface="微軟正黑體"/>
              </a:rPr>
              <a:t>：按教師請假規則第</a:t>
            </a:r>
            <a:r>
              <a:rPr lang="en-US" altLang="zh-TW" sz="3600" spc="-1" dirty="0">
                <a:solidFill>
                  <a:srgbClr val="4D3E2F"/>
                </a:solidFill>
                <a:latin typeface="微軟正黑體"/>
              </a:rPr>
              <a:t>13</a:t>
            </a:r>
            <a:r>
              <a:rPr lang="zh-TW" altLang="en-US" sz="3600" spc="-1" dirty="0">
                <a:solidFill>
                  <a:srgbClr val="4D3E2F"/>
                </a:solidFill>
                <a:latin typeface="微軟正黑體"/>
              </a:rPr>
              <a:t>條第</a:t>
            </a:r>
            <a:r>
              <a:rPr lang="en-US" altLang="zh-TW" sz="3600" spc="-1" dirty="0">
                <a:solidFill>
                  <a:srgbClr val="4D3E2F"/>
                </a:solidFill>
                <a:latin typeface="微軟正黑體"/>
              </a:rPr>
              <a:t>1</a:t>
            </a:r>
            <a:r>
              <a:rPr lang="zh-TW" altLang="en-US" sz="3600" spc="-1" dirty="0">
                <a:solidFill>
                  <a:srgbClr val="4D3E2F"/>
                </a:solidFill>
                <a:latin typeface="微軟正黑體"/>
              </a:rPr>
              <a:t>項規定：「教師請假、公假或休假，應填具假單 ，經學校核准後，始得離開。」故原則上，教師請假後，</a:t>
            </a:r>
            <a:r>
              <a:rPr lang="zh-TW" altLang="en-US" sz="3600" spc="-1" dirty="0">
                <a:solidFill>
                  <a:srgbClr val="FF0000"/>
                </a:solidFill>
                <a:latin typeface="微軟正黑體"/>
              </a:rPr>
              <a:t>如未經學校（校長）核准即離開學校，學校即可以教師「擅離職守」予以曠職處分。</a:t>
            </a:r>
          </a:p>
          <a:p>
            <a:endParaRPr lang="zh-TW" altLang="en-US" sz="3600" spc="-1" dirty="0">
              <a:solidFill>
                <a:srgbClr val="4D3E2F"/>
              </a:solidFill>
              <a:latin typeface="微軟正黑體"/>
            </a:endParaRPr>
          </a:p>
          <a:p>
            <a:pPr marL="712788"/>
            <a:r>
              <a:rPr lang="zh-TW" altLang="en-US" sz="3600" spc="-1" dirty="0">
                <a:solidFill>
                  <a:srgbClr val="4D3E2F"/>
                </a:solidFill>
                <a:latin typeface="微軟正黑體"/>
              </a:rPr>
              <a:t>曠職的態樣有哪些？</a:t>
            </a:r>
            <a:endParaRPr lang="en-US" altLang="zh-TW" sz="3600" spc="-1" dirty="0">
              <a:solidFill>
                <a:srgbClr val="4D3E2F"/>
              </a:solidFill>
              <a:latin typeface="微軟正黑體"/>
            </a:endParaRPr>
          </a:p>
          <a:p>
            <a:endParaRPr lang="zh-TW" altLang="en-US" sz="3600" spc="-1" dirty="0">
              <a:solidFill>
                <a:srgbClr val="4D3E2F"/>
              </a:solidFill>
              <a:latin typeface="微軟正黑體"/>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12</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19983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2"/>
          <p:cNvSpPr txBox="1"/>
          <p:nvPr/>
        </p:nvSpPr>
        <p:spPr>
          <a:xfrm>
            <a:off x="1410120" y="1566000"/>
            <a:ext cx="9897960" cy="4620240"/>
          </a:xfrm>
          <a:prstGeom prst="rect">
            <a:avLst/>
          </a:prstGeom>
          <a:noFill/>
          <a:ln>
            <a:noFill/>
          </a:ln>
        </p:spPr>
        <p:txBody>
          <a:bodyPr>
            <a:normAutofit fontScale="92500" lnSpcReduction="10000"/>
          </a:bodyPr>
          <a:lstStyle/>
          <a:p>
            <a:r>
              <a:rPr lang="zh-TW" altLang="en-US" sz="3600" spc="-1" dirty="0">
                <a:solidFill>
                  <a:srgbClr val="4D3E2F"/>
                </a:solidFill>
                <a:latin typeface="微軟正黑體"/>
              </a:rPr>
              <a:t>一、</a:t>
            </a:r>
            <a:r>
              <a:rPr lang="zh-TW" altLang="en-US" sz="3600" u="sng" spc="-1" dirty="0">
                <a:solidFill>
                  <a:srgbClr val="FF0000"/>
                </a:solidFill>
                <a:latin typeface="微軟正黑體"/>
              </a:rPr>
              <a:t>不假外出</a:t>
            </a:r>
            <a:r>
              <a:rPr lang="zh-TW" altLang="en-US" sz="3600" u="sng" spc="-1" dirty="0">
                <a:solidFill>
                  <a:srgbClr val="4D3E2F"/>
                </a:solidFill>
                <a:latin typeface="微軟正黑體"/>
              </a:rPr>
              <a:t>視同曠職</a:t>
            </a:r>
            <a:r>
              <a:rPr lang="zh-TW" altLang="en-US" sz="3600" spc="-1" dirty="0">
                <a:solidFill>
                  <a:srgbClr val="4D3E2F"/>
                </a:solidFill>
                <a:latin typeface="微軟正黑體"/>
              </a:rPr>
              <a:t>：</a:t>
            </a:r>
            <a:endParaRPr lang="en-US" altLang="zh-TW" sz="3600" spc="-1" dirty="0">
              <a:solidFill>
                <a:srgbClr val="4D3E2F"/>
              </a:solidFill>
              <a:latin typeface="微軟正黑體"/>
            </a:endParaRPr>
          </a:p>
          <a:p>
            <a:pPr marL="1198563" indent="-571500">
              <a:buFont typeface="Arial" panose="020B0604020202020204" pitchFamily="34" charset="0"/>
              <a:buChar char="•"/>
            </a:pPr>
            <a:r>
              <a:rPr lang="zh-TW" altLang="en-US" sz="3600" spc="-1" dirty="0">
                <a:solidFill>
                  <a:srgbClr val="4D3E2F"/>
                </a:solidFill>
                <a:latin typeface="微軟正黑體"/>
              </a:rPr>
              <a:t>如教師於</a:t>
            </a:r>
            <a:r>
              <a:rPr lang="zh-TW" altLang="en-US" sz="3600" spc="-1" dirty="0">
                <a:solidFill>
                  <a:srgbClr val="FF0000"/>
                </a:solidFill>
                <a:latin typeface="微軟正黑體"/>
              </a:rPr>
              <a:t>在勤期間，因無課務就離開學校</a:t>
            </a:r>
            <a:r>
              <a:rPr lang="zh-TW" altLang="en-US" sz="3600" spc="-1" dirty="0">
                <a:solidFill>
                  <a:srgbClr val="4D3E2F"/>
                </a:solidFill>
                <a:latin typeface="微軟正黑體"/>
              </a:rPr>
              <a:t>，此時，該行為恐符合教師請假規則第</a:t>
            </a:r>
            <a:r>
              <a:rPr lang="en-US" altLang="zh-TW" sz="3600" spc="-1" dirty="0">
                <a:solidFill>
                  <a:srgbClr val="4D3E2F"/>
                </a:solidFill>
                <a:latin typeface="微軟正黑體"/>
              </a:rPr>
              <a:t>15</a:t>
            </a:r>
            <a:r>
              <a:rPr lang="zh-TW" altLang="en-US" sz="3600" spc="-1" dirty="0">
                <a:solidFill>
                  <a:srgbClr val="4D3E2F"/>
                </a:solidFill>
                <a:latin typeface="微軟正黑體"/>
              </a:rPr>
              <a:t>條有關曠職的規定。</a:t>
            </a:r>
            <a:endParaRPr lang="en-US" altLang="zh-TW" sz="3600" spc="-1" dirty="0">
              <a:solidFill>
                <a:srgbClr val="4D3E2F"/>
              </a:solidFill>
              <a:latin typeface="微軟正黑體"/>
            </a:endParaRPr>
          </a:p>
          <a:p>
            <a:pPr marL="1198563" indent="-571500">
              <a:buFont typeface="Arial" panose="020B0604020202020204" pitchFamily="34" charset="0"/>
              <a:buChar char="•"/>
            </a:pPr>
            <a:r>
              <a:rPr lang="zh-TW" altLang="en-US" sz="3600" spc="-1" dirty="0">
                <a:solidFill>
                  <a:srgbClr val="4D3E2F"/>
                </a:solidFill>
                <a:latin typeface="微軟正黑體"/>
              </a:rPr>
              <a:t>不過，依照教師請假規則第</a:t>
            </a:r>
            <a:r>
              <a:rPr lang="en-US" altLang="zh-TW" sz="3600" spc="-1" dirty="0">
                <a:solidFill>
                  <a:srgbClr val="4D3E2F"/>
                </a:solidFill>
                <a:latin typeface="微軟正黑體"/>
              </a:rPr>
              <a:t>13</a:t>
            </a:r>
            <a:r>
              <a:rPr lang="zh-TW" altLang="en-US" sz="3600" spc="-1" dirty="0">
                <a:solidFill>
                  <a:srgbClr val="4D3E2F"/>
                </a:solidFill>
                <a:latin typeface="微軟正黑體"/>
              </a:rPr>
              <a:t>條第</a:t>
            </a:r>
            <a:r>
              <a:rPr lang="en-US" altLang="zh-TW" sz="3600" spc="-1" dirty="0">
                <a:solidFill>
                  <a:srgbClr val="4D3E2F"/>
                </a:solidFill>
                <a:latin typeface="微軟正黑體"/>
              </a:rPr>
              <a:t>2</a:t>
            </a:r>
            <a:r>
              <a:rPr lang="zh-TW" altLang="en-US" sz="3600" spc="-1" dirty="0">
                <a:solidFill>
                  <a:srgbClr val="4D3E2F"/>
                </a:solidFill>
                <a:latin typeface="微軟正黑體"/>
              </a:rPr>
              <a:t>項規定：「有</a:t>
            </a:r>
            <a:r>
              <a:rPr lang="zh-TW" altLang="en-US" sz="3600" spc="-1" dirty="0">
                <a:solidFill>
                  <a:srgbClr val="3333FF"/>
                </a:solidFill>
                <a:latin typeface="微軟正黑體"/>
              </a:rPr>
              <a:t>急病或緊急事故</a:t>
            </a:r>
            <a:r>
              <a:rPr lang="zh-TW" altLang="en-US" sz="3600" spc="-1" dirty="0">
                <a:solidFill>
                  <a:srgbClr val="4D3E2F"/>
                </a:solidFill>
                <a:latin typeface="微軟正黑體"/>
              </a:rPr>
              <a:t>，得由其同事或親友代辦或補辦請假手續。」如</a:t>
            </a:r>
            <a:r>
              <a:rPr lang="zh-TW" altLang="en-US" sz="3600" spc="-1" dirty="0">
                <a:solidFill>
                  <a:srgbClr val="3333FF"/>
                </a:solidFill>
                <a:latin typeface="微軟正黑體"/>
              </a:rPr>
              <a:t>教師符合上述要件，自可請人代辦或補辦請假手續。</a:t>
            </a:r>
            <a:endParaRPr lang="en-US" altLang="zh-TW" sz="3600" spc="-1" dirty="0">
              <a:solidFill>
                <a:srgbClr val="3333FF"/>
              </a:solidFill>
              <a:latin typeface="微軟正黑體"/>
            </a:endParaRPr>
          </a:p>
          <a:p>
            <a:pPr marL="1198563" indent="-571500">
              <a:buFont typeface="Arial" panose="020B0604020202020204" pitchFamily="34" charset="0"/>
              <a:buChar char="•"/>
            </a:pPr>
            <a:r>
              <a:rPr lang="zh-TW" altLang="en-US" sz="3600" spc="-1" dirty="0">
                <a:solidFill>
                  <a:srgbClr val="4D3E2F"/>
                </a:solidFill>
                <a:latin typeface="微軟正黑體"/>
              </a:rPr>
              <a:t>惟</a:t>
            </a:r>
            <a:r>
              <a:rPr lang="zh-TW" altLang="en-US" sz="3600" spc="-1" dirty="0">
                <a:solidFill>
                  <a:srgbClr val="FF0000"/>
                </a:solidFill>
                <a:latin typeface="微軟正黑體"/>
              </a:rPr>
              <a:t>仍須經學校同意及核准；教師如無正當補辦請假事由，學校仍得視實際情形登記為曠職</a:t>
            </a:r>
            <a:r>
              <a:rPr lang="zh-TW" altLang="en-US" sz="3600" spc="-1" dirty="0">
                <a:solidFill>
                  <a:srgbClr val="4D3E2F"/>
                </a:solidFill>
                <a:latin typeface="微軟正黑體"/>
              </a:rPr>
              <a:t>。</a:t>
            </a: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13</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
        <p:nvSpPr>
          <p:cNvPr id="7" name="TextShape 1">
            <a:extLst>
              <a:ext uri="{FF2B5EF4-FFF2-40B4-BE49-F238E27FC236}">
                <a16:creationId xmlns:a16="http://schemas.microsoft.com/office/drawing/2014/main" id="{1ADAAC2E-F42A-49B8-9F33-A55B6D73810E}"/>
              </a:ext>
            </a:extLst>
          </p:cNvPr>
          <p:cNvSpPr txBox="1"/>
          <p:nvPr/>
        </p:nvSpPr>
        <p:spPr>
          <a:xfrm>
            <a:off x="1410120" y="276120"/>
            <a:ext cx="9371520" cy="1183320"/>
          </a:xfrm>
          <a:prstGeom prst="rect">
            <a:avLst/>
          </a:prstGeom>
          <a:noFill/>
          <a:ln>
            <a:noFill/>
          </a:ln>
        </p:spPr>
        <p:txBody>
          <a:bodyPr anchor="b">
            <a:noAutofit/>
          </a:bodyPr>
          <a:lstStyle/>
          <a:p>
            <a:pPr>
              <a:lnSpc>
                <a:spcPct val="100000"/>
              </a:lnSpc>
            </a:pPr>
            <a:r>
              <a:rPr lang="en-US" altLang="zh-TW" sz="3400" b="1" spc="-1" dirty="0">
                <a:solidFill>
                  <a:srgbClr val="687F00"/>
                </a:solidFill>
                <a:latin typeface="微軟正黑體"/>
                <a:ea typeface="微軟正黑體"/>
              </a:rPr>
              <a:t>Q</a:t>
            </a:r>
            <a:r>
              <a:rPr lang="zh-TW" altLang="en-US" sz="3400" b="1" spc="-1" dirty="0">
                <a:solidFill>
                  <a:srgbClr val="687F00"/>
                </a:solidFill>
                <a:latin typeface="微軟正黑體"/>
                <a:ea typeface="微軟正黑體"/>
              </a:rPr>
              <a:t>：教師未辦妥請假程序離校，有何影響？</a:t>
            </a:r>
            <a:endParaRPr lang="zh-TW" sz="3400" b="0" strike="noStrike" spc="-1" dirty="0">
              <a:solidFill>
                <a:srgbClr val="4D3E2F"/>
              </a:solidFill>
              <a:latin typeface="Corbel"/>
            </a:endParaRPr>
          </a:p>
        </p:txBody>
      </p:sp>
    </p:spTree>
    <p:extLst>
      <p:ext uri="{BB962C8B-B14F-4D97-AF65-F5344CB8AC3E}">
        <p14:creationId xmlns:p14="http://schemas.microsoft.com/office/powerpoint/2010/main" val="41459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2"/>
          <p:cNvSpPr txBox="1"/>
          <p:nvPr/>
        </p:nvSpPr>
        <p:spPr>
          <a:xfrm>
            <a:off x="1410120" y="1565999"/>
            <a:ext cx="10136838" cy="4845433"/>
          </a:xfrm>
          <a:prstGeom prst="rect">
            <a:avLst/>
          </a:prstGeom>
          <a:noFill/>
          <a:ln>
            <a:noFill/>
          </a:ln>
        </p:spPr>
        <p:txBody>
          <a:bodyPr>
            <a:noAutofit/>
          </a:bodyPr>
          <a:lstStyle/>
          <a:p>
            <a:r>
              <a:rPr lang="zh-TW" altLang="en-US" sz="3000" spc="-1" dirty="0">
                <a:solidFill>
                  <a:srgbClr val="4D3E2F"/>
                </a:solidFill>
                <a:latin typeface="微軟正黑體"/>
              </a:rPr>
              <a:t>二、</a:t>
            </a:r>
            <a:r>
              <a:rPr lang="zh-TW" altLang="en-US" sz="3000" u="sng" spc="-1" dirty="0">
                <a:solidFill>
                  <a:srgbClr val="FF0000"/>
                </a:solidFill>
                <a:latin typeface="微軟正黑體"/>
              </a:rPr>
              <a:t>請假不實</a:t>
            </a:r>
            <a:r>
              <a:rPr lang="zh-TW" altLang="en-US" sz="3000" u="sng" spc="-1" dirty="0">
                <a:solidFill>
                  <a:srgbClr val="4D3E2F"/>
                </a:solidFill>
                <a:latin typeface="微軟正黑體"/>
              </a:rPr>
              <a:t>導致曠職</a:t>
            </a:r>
            <a:r>
              <a:rPr lang="zh-TW" altLang="en-US" sz="3000" spc="-1" dirty="0">
                <a:solidFill>
                  <a:srgbClr val="4D3E2F"/>
                </a:solidFill>
                <a:latin typeface="微軟正黑體"/>
              </a:rPr>
              <a:t>：</a:t>
            </a:r>
            <a:endParaRPr lang="en-US" altLang="zh-TW" sz="3000" spc="-1" dirty="0">
              <a:solidFill>
                <a:srgbClr val="4D3E2F"/>
              </a:solidFill>
              <a:latin typeface="微軟正黑體"/>
            </a:endParaRPr>
          </a:p>
          <a:p>
            <a:pPr marL="893763" indent="-571500" defTabSz="808038">
              <a:buFont typeface="Arial" panose="020B0604020202020204" pitchFamily="34" charset="0"/>
              <a:buChar char="•"/>
            </a:pPr>
            <a:r>
              <a:rPr lang="zh-TW" altLang="en-US" sz="3000" spc="-1" dirty="0">
                <a:solidFill>
                  <a:srgbClr val="4D3E2F"/>
                </a:solidFill>
                <a:latin typeface="微軟正黑體"/>
              </a:rPr>
              <a:t>教師請假規則第</a:t>
            </a:r>
            <a:r>
              <a:rPr lang="en-US" altLang="zh-TW" sz="3000" spc="-1" dirty="0">
                <a:solidFill>
                  <a:srgbClr val="4D3E2F"/>
                </a:solidFill>
                <a:latin typeface="微軟正黑體"/>
              </a:rPr>
              <a:t>15</a:t>
            </a:r>
            <a:r>
              <a:rPr lang="zh-TW" altLang="en-US" sz="3000" spc="-1" dirty="0">
                <a:solidFill>
                  <a:srgbClr val="4D3E2F"/>
                </a:solidFill>
                <a:latin typeface="微軟正黑體"/>
              </a:rPr>
              <a:t>條第</a:t>
            </a:r>
            <a:r>
              <a:rPr lang="en-US" altLang="zh-TW" sz="3000" spc="-1" dirty="0">
                <a:solidFill>
                  <a:srgbClr val="4D3E2F"/>
                </a:solidFill>
                <a:latin typeface="微軟正黑體"/>
              </a:rPr>
              <a:t>1</a:t>
            </a:r>
            <a:r>
              <a:rPr lang="zh-TW" altLang="en-US" sz="3000" spc="-1" dirty="0">
                <a:solidFill>
                  <a:srgbClr val="4D3E2F"/>
                </a:solidFill>
                <a:latin typeface="微軟正黑體"/>
              </a:rPr>
              <a:t>項規定：「教師未依第十三條第一項規定請假</a:t>
            </a:r>
            <a:r>
              <a:rPr lang="en-US" altLang="zh-TW" sz="3000" spc="-1" dirty="0">
                <a:solidFill>
                  <a:srgbClr val="4D3E2F"/>
                </a:solidFill>
                <a:latin typeface="微軟正黑體"/>
              </a:rPr>
              <a:t>...</a:t>
            </a:r>
            <a:r>
              <a:rPr lang="zh-TW" altLang="en-US" sz="3000" spc="-1" dirty="0">
                <a:solidFill>
                  <a:srgbClr val="4D3E2F"/>
                </a:solidFill>
                <a:latin typeface="微軟正黑體"/>
              </a:rPr>
              <a:t>或請假有虛偽情事者，均以曠職論」</a:t>
            </a:r>
            <a:endParaRPr lang="en-US" altLang="zh-TW" sz="3000" spc="-1" dirty="0">
              <a:solidFill>
                <a:srgbClr val="4D3E2F"/>
              </a:solidFill>
              <a:latin typeface="微軟正黑體"/>
            </a:endParaRPr>
          </a:p>
          <a:p>
            <a:pPr marL="893763" indent="-571500" defTabSz="808038">
              <a:buFont typeface="Arial" panose="020B0604020202020204" pitchFamily="34" charset="0"/>
              <a:buChar char="•"/>
            </a:pPr>
            <a:r>
              <a:rPr lang="zh-TW" altLang="en-US" sz="3000" spc="-1" dirty="0">
                <a:solidFill>
                  <a:srgbClr val="4D3E2F"/>
                </a:solidFill>
                <a:latin typeface="微軟正黑體"/>
              </a:rPr>
              <a:t>因此，</a:t>
            </a:r>
            <a:r>
              <a:rPr lang="zh-TW" altLang="en-US" sz="3000" spc="-1" dirty="0">
                <a:solidFill>
                  <a:srgbClr val="3333FF"/>
                </a:solidFill>
                <a:latin typeface="微軟正黑體"/>
              </a:rPr>
              <a:t>經常發生的還有請假不實的情況，也就是使用的</a:t>
            </a:r>
            <a:r>
              <a:rPr lang="zh-TW" altLang="en-US" sz="3000" spc="-1" dirty="0">
                <a:solidFill>
                  <a:srgbClr val="FF0000"/>
                </a:solidFill>
                <a:latin typeface="微軟正黑體"/>
              </a:rPr>
              <a:t>假別與實際的請假事由不同</a:t>
            </a:r>
            <a:r>
              <a:rPr lang="zh-TW" altLang="en-US" sz="3000" spc="-1" dirty="0">
                <a:solidFill>
                  <a:srgbClr val="4D3E2F"/>
                </a:solidFill>
                <a:latin typeface="微軟正黑體"/>
              </a:rPr>
              <a:t>，</a:t>
            </a:r>
            <a:endParaRPr lang="en-US" altLang="zh-TW" sz="3000" spc="-1" dirty="0">
              <a:solidFill>
                <a:srgbClr val="4D3E2F"/>
              </a:solidFill>
              <a:latin typeface="微軟正黑體"/>
            </a:endParaRPr>
          </a:p>
          <a:p>
            <a:pPr marL="893763" indent="-571500" defTabSz="808038">
              <a:buFont typeface="Arial" panose="020B0604020202020204" pitchFamily="34" charset="0"/>
              <a:buChar char="•"/>
            </a:pPr>
            <a:r>
              <a:rPr lang="zh-TW" altLang="en-US" sz="3000" spc="-1" dirty="0">
                <a:solidFill>
                  <a:srgbClr val="4D3E2F"/>
                </a:solidFill>
                <a:latin typeface="微軟正黑體"/>
              </a:rPr>
              <a:t>範例：「</a:t>
            </a:r>
            <a:r>
              <a:rPr lang="en-US" altLang="zh-TW" sz="3000" spc="-1" dirty="0">
                <a:solidFill>
                  <a:srgbClr val="4D3E2F"/>
                </a:solidFill>
                <a:latin typeface="微軟正黑體"/>
              </a:rPr>
              <a:t>A</a:t>
            </a:r>
            <a:r>
              <a:rPr lang="zh-TW" altLang="en-US" sz="3000" spc="-1" dirty="0">
                <a:solidFill>
                  <a:srgbClr val="4D3E2F"/>
                </a:solidFill>
                <a:latin typeface="微軟正黑體"/>
              </a:rPr>
              <a:t>老師以公假名義請假進行研習，學校同意其申請並准假，但</a:t>
            </a:r>
            <a:r>
              <a:rPr lang="en-US" altLang="zh-TW" sz="3000" spc="-1" dirty="0">
                <a:solidFill>
                  <a:srgbClr val="4D3E2F"/>
                </a:solidFill>
                <a:latin typeface="微軟正黑體"/>
              </a:rPr>
              <a:t>A</a:t>
            </a:r>
            <a:r>
              <a:rPr lang="zh-TW" altLang="en-US" sz="3000" spc="-1" dirty="0">
                <a:solidFill>
                  <a:srgbClr val="4D3E2F"/>
                </a:solidFill>
                <a:latin typeface="微軟正黑體"/>
              </a:rPr>
              <a:t>老師</a:t>
            </a:r>
            <a:r>
              <a:rPr lang="zh-TW" altLang="en-US" sz="3000" spc="-1" dirty="0">
                <a:solidFill>
                  <a:srgbClr val="FF0000"/>
                </a:solidFill>
                <a:latin typeface="微軟正黑體"/>
              </a:rPr>
              <a:t>並未依照時間前往研習，而是去辦理自己的事務</a:t>
            </a:r>
            <a:r>
              <a:rPr lang="zh-TW" altLang="en-US" sz="3000" spc="-1" dirty="0">
                <a:solidFill>
                  <a:srgbClr val="4D3E2F"/>
                </a:solidFill>
                <a:latin typeface="微軟正黑體"/>
              </a:rPr>
              <a:t>，後來因同去的同事向學校檢舉，東窗事發，學校隨即撤銷他的公假並改記曠職一日」 </a:t>
            </a:r>
            <a:endParaRPr lang="en-US" altLang="zh-TW" sz="3000" spc="-1" dirty="0">
              <a:solidFill>
                <a:srgbClr val="4D3E2F"/>
              </a:solidFill>
              <a:latin typeface="微軟正黑體"/>
            </a:endParaRPr>
          </a:p>
          <a:p>
            <a:pPr marL="893763" indent="-571500" defTabSz="808038">
              <a:buFont typeface="Arial" panose="020B0604020202020204" pitchFamily="34" charset="0"/>
              <a:buChar char="•"/>
            </a:pPr>
            <a:r>
              <a:rPr lang="zh-TW" altLang="en-US" sz="3000" spc="-1" dirty="0">
                <a:solidFill>
                  <a:srgbClr val="4D3E2F"/>
                </a:solidFill>
                <a:latin typeface="微軟正黑體"/>
              </a:rPr>
              <a:t>實際的請假不實狀況如經學校判定有請假虛偽情事，應對教師進行曠職的處分。</a:t>
            </a: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14</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
        <p:nvSpPr>
          <p:cNvPr id="7" name="TextShape 1">
            <a:extLst>
              <a:ext uri="{FF2B5EF4-FFF2-40B4-BE49-F238E27FC236}">
                <a16:creationId xmlns:a16="http://schemas.microsoft.com/office/drawing/2014/main" id="{6BFAEF2D-87DA-4B40-AAA3-806623888AF4}"/>
              </a:ext>
            </a:extLst>
          </p:cNvPr>
          <p:cNvSpPr txBox="1"/>
          <p:nvPr/>
        </p:nvSpPr>
        <p:spPr>
          <a:xfrm>
            <a:off x="1410120" y="276120"/>
            <a:ext cx="9371520" cy="1183320"/>
          </a:xfrm>
          <a:prstGeom prst="rect">
            <a:avLst/>
          </a:prstGeom>
          <a:noFill/>
          <a:ln>
            <a:noFill/>
          </a:ln>
        </p:spPr>
        <p:txBody>
          <a:bodyPr anchor="b">
            <a:noAutofit/>
          </a:bodyPr>
          <a:lstStyle/>
          <a:p>
            <a:pPr>
              <a:lnSpc>
                <a:spcPct val="100000"/>
              </a:lnSpc>
            </a:pPr>
            <a:r>
              <a:rPr lang="en-US" altLang="zh-TW" sz="3400" b="1" spc="-1" dirty="0">
                <a:solidFill>
                  <a:srgbClr val="687F00"/>
                </a:solidFill>
                <a:latin typeface="微軟正黑體"/>
                <a:ea typeface="微軟正黑體"/>
              </a:rPr>
              <a:t>Q</a:t>
            </a:r>
            <a:r>
              <a:rPr lang="zh-TW" altLang="en-US" sz="3400" b="1" spc="-1" dirty="0">
                <a:solidFill>
                  <a:srgbClr val="687F00"/>
                </a:solidFill>
                <a:latin typeface="微軟正黑體"/>
                <a:ea typeface="微軟正黑體"/>
              </a:rPr>
              <a:t>：教師未辦妥請假程序離校，有何影響？</a:t>
            </a:r>
            <a:endParaRPr lang="zh-TW" sz="3400" b="0" strike="noStrike" spc="-1" dirty="0">
              <a:solidFill>
                <a:srgbClr val="4D3E2F"/>
              </a:solidFill>
              <a:latin typeface="Corbel"/>
            </a:endParaRPr>
          </a:p>
        </p:txBody>
      </p:sp>
    </p:spTree>
    <p:extLst>
      <p:ext uri="{BB962C8B-B14F-4D97-AF65-F5344CB8AC3E}">
        <p14:creationId xmlns:p14="http://schemas.microsoft.com/office/powerpoint/2010/main" val="195096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2"/>
          <p:cNvSpPr txBox="1"/>
          <p:nvPr/>
        </p:nvSpPr>
        <p:spPr>
          <a:xfrm>
            <a:off x="1410120" y="1566000"/>
            <a:ext cx="9897960" cy="4620240"/>
          </a:xfrm>
          <a:prstGeom prst="rect">
            <a:avLst/>
          </a:prstGeom>
          <a:noFill/>
          <a:ln>
            <a:noFill/>
          </a:ln>
        </p:spPr>
        <p:txBody>
          <a:bodyPr>
            <a:normAutofit fontScale="92500" lnSpcReduction="10000"/>
          </a:bodyPr>
          <a:lstStyle/>
          <a:p>
            <a:r>
              <a:rPr lang="zh-TW" altLang="en-US" sz="3600" spc="-1" dirty="0">
                <a:solidFill>
                  <a:srgbClr val="4D3E2F"/>
                </a:solidFill>
                <a:latin typeface="微軟正黑體"/>
              </a:rPr>
              <a:t>三、曠職的相關影響：</a:t>
            </a:r>
            <a:endParaRPr lang="en-US" altLang="zh-TW" sz="3600" spc="-1" dirty="0">
              <a:solidFill>
                <a:srgbClr val="4D3E2F"/>
              </a:solidFill>
              <a:latin typeface="微軟正黑體"/>
            </a:endParaRPr>
          </a:p>
          <a:p>
            <a:pPr marL="571500" indent="-571500">
              <a:buFont typeface="Arial" panose="020B0604020202020204" pitchFamily="34" charset="0"/>
              <a:buChar char="•"/>
            </a:pPr>
            <a:r>
              <a:rPr lang="zh-TW" altLang="en-US" sz="3600" spc="-1" dirty="0">
                <a:solidFill>
                  <a:srgbClr val="4D3E2F"/>
                </a:solidFill>
                <a:latin typeface="微軟正黑體"/>
              </a:rPr>
              <a:t>曠職為學校的行政處分，</a:t>
            </a:r>
            <a:r>
              <a:rPr lang="zh-TW" altLang="en-US" sz="3600" spc="-1" dirty="0">
                <a:solidFill>
                  <a:srgbClr val="FF0000"/>
                </a:solidFill>
                <a:latin typeface="微軟正黑體"/>
              </a:rPr>
              <a:t>「曠職」確定後，將</a:t>
            </a:r>
            <a:r>
              <a:rPr lang="zh-TW" altLang="en-US" sz="3600" u="sng" spc="-1" dirty="0">
                <a:solidFill>
                  <a:srgbClr val="FF0000"/>
                </a:solidFill>
                <a:latin typeface="微軟正黑體"/>
              </a:rPr>
              <a:t>影響到年終成績考核</a:t>
            </a:r>
            <a:r>
              <a:rPr lang="zh-TW" altLang="en-US" sz="3600" spc="-1" dirty="0">
                <a:solidFill>
                  <a:srgbClr val="4D3E2F"/>
                </a:solidFill>
                <a:latin typeface="微軟正黑體"/>
              </a:rPr>
              <a:t>。</a:t>
            </a:r>
            <a:endParaRPr lang="en-US" altLang="zh-TW" sz="3600" spc="-1" dirty="0">
              <a:solidFill>
                <a:srgbClr val="4D3E2F"/>
              </a:solidFill>
              <a:latin typeface="微軟正黑體"/>
            </a:endParaRPr>
          </a:p>
          <a:p>
            <a:pPr marL="571500" indent="-571500">
              <a:buFont typeface="Arial" panose="020B0604020202020204" pitchFamily="34" charset="0"/>
              <a:buChar char="•"/>
            </a:pPr>
            <a:r>
              <a:rPr lang="zh-TW" altLang="en-US" sz="3600" spc="-1" dirty="0">
                <a:solidFill>
                  <a:srgbClr val="4D3E2F"/>
                </a:solidFill>
                <a:latin typeface="微軟正黑體"/>
              </a:rPr>
              <a:t>教師成績考核辦法第</a:t>
            </a:r>
            <a:r>
              <a:rPr lang="en-US" altLang="zh-TW" sz="3600" spc="-1" dirty="0">
                <a:solidFill>
                  <a:srgbClr val="4D3E2F"/>
                </a:solidFill>
                <a:latin typeface="微軟正黑體"/>
              </a:rPr>
              <a:t>4</a:t>
            </a:r>
            <a:r>
              <a:rPr lang="zh-TW" altLang="en-US" sz="3600" spc="-1" dirty="0">
                <a:solidFill>
                  <a:srgbClr val="4D3E2F"/>
                </a:solidFill>
                <a:latin typeface="微軟正黑體"/>
              </a:rPr>
              <a:t>條規定，</a:t>
            </a:r>
            <a:r>
              <a:rPr lang="zh-TW" altLang="en-US" sz="3600" spc="-1" dirty="0">
                <a:solidFill>
                  <a:srgbClr val="FF0000"/>
                </a:solidFill>
                <a:latin typeface="微軟正黑體"/>
              </a:rPr>
              <a:t>曠課超過二節或曠職累計超過二小時，即須考列「四條一項三款」</a:t>
            </a:r>
            <a:r>
              <a:rPr lang="zh-TW" altLang="en-US" sz="3600" spc="-1" dirty="0">
                <a:solidFill>
                  <a:srgbClr val="4D3E2F"/>
                </a:solidFill>
                <a:latin typeface="微軟正黑體"/>
              </a:rPr>
              <a:t>。</a:t>
            </a:r>
            <a:r>
              <a:rPr lang="en-US" altLang="zh-TW" sz="3600" spc="-1" dirty="0">
                <a:solidFill>
                  <a:srgbClr val="4D3E2F"/>
                </a:solidFill>
                <a:latin typeface="微軟正黑體"/>
              </a:rPr>
              <a:t>(</a:t>
            </a:r>
            <a:r>
              <a:rPr lang="zh-TW" altLang="en-US" sz="3600" spc="-1" dirty="0">
                <a:solidFill>
                  <a:srgbClr val="4D3E2F"/>
                </a:solidFill>
                <a:latin typeface="微軟正黑體"/>
              </a:rPr>
              <a:t>留支原薪，不予獎勵。</a:t>
            </a:r>
            <a:r>
              <a:rPr lang="en-US" altLang="zh-TW" sz="3600" spc="-1" dirty="0">
                <a:solidFill>
                  <a:srgbClr val="4D3E2F"/>
                </a:solidFill>
                <a:latin typeface="微軟正黑體"/>
              </a:rPr>
              <a:t>)</a:t>
            </a:r>
          </a:p>
          <a:p>
            <a:pPr marL="571500" indent="-571500">
              <a:buFont typeface="Arial" panose="020B0604020202020204" pitchFamily="34" charset="0"/>
              <a:buChar char="•"/>
            </a:pPr>
            <a:r>
              <a:rPr lang="zh-TW" altLang="en-US" sz="3600" spc="-1" dirty="0">
                <a:solidFill>
                  <a:srgbClr val="FF0000"/>
                </a:solidFill>
                <a:latin typeface="微軟正黑體"/>
              </a:rPr>
              <a:t>曠職或曠課</a:t>
            </a:r>
            <a:r>
              <a:rPr lang="zh-TW" altLang="en-US" sz="3600" spc="-1" dirty="0">
                <a:solidFill>
                  <a:srgbClr val="4D3E2F"/>
                </a:solidFill>
                <a:latin typeface="微軟正黑體"/>
              </a:rPr>
              <a:t>者，應</a:t>
            </a:r>
            <a:r>
              <a:rPr lang="zh-TW" altLang="en-US" sz="3600" u="sng" spc="-1" dirty="0">
                <a:solidFill>
                  <a:srgbClr val="FF0000"/>
                </a:solidFill>
                <a:latin typeface="微軟正黑體"/>
              </a:rPr>
              <a:t>扣除</a:t>
            </a:r>
            <a:r>
              <a:rPr lang="zh-TW" altLang="en-US" sz="3600" spc="-1" dirty="0">
                <a:solidFill>
                  <a:srgbClr val="FF0000"/>
                </a:solidFill>
                <a:latin typeface="微軟正黑體"/>
              </a:rPr>
              <a:t>其曠職或曠課日數之</a:t>
            </a:r>
            <a:r>
              <a:rPr lang="zh-TW" altLang="en-US" sz="3600" u="sng" spc="-1" dirty="0">
                <a:solidFill>
                  <a:srgbClr val="FF0000"/>
                </a:solidFill>
                <a:latin typeface="微軟正黑體"/>
              </a:rPr>
              <a:t>薪給</a:t>
            </a:r>
            <a:r>
              <a:rPr lang="zh-TW" altLang="en-US" sz="3600" spc="-1" dirty="0">
                <a:solidFill>
                  <a:srgbClr val="4D3E2F"/>
                </a:solidFill>
                <a:latin typeface="微軟正黑體"/>
              </a:rPr>
              <a:t>。</a:t>
            </a:r>
            <a:endParaRPr lang="zh-TW" altLang="zh-TW" sz="3600" spc="-1" dirty="0">
              <a:solidFill>
                <a:srgbClr val="4D3E2F"/>
              </a:solidFill>
              <a:latin typeface="微軟正黑體"/>
            </a:endParaRPr>
          </a:p>
          <a:p>
            <a:pPr marL="571500" indent="-571500">
              <a:buFont typeface="Arial" panose="020B0604020202020204" pitchFamily="34" charset="0"/>
              <a:buChar char="•"/>
            </a:pPr>
            <a:r>
              <a:rPr lang="zh-TW" altLang="en-US" sz="3600" spc="-1" dirty="0">
                <a:solidFill>
                  <a:srgbClr val="4D3E2F"/>
                </a:solidFill>
                <a:latin typeface="微軟正黑體"/>
              </a:rPr>
              <a:t>教師成績考核辦法第</a:t>
            </a:r>
            <a:r>
              <a:rPr lang="en-US" altLang="zh-TW" sz="3600" spc="-1" dirty="0">
                <a:solidFill>
                  <a:srgbClr val="4D3E2F"/>
                </a:solidFill>
                <a:latin typeface="微軟正黑體"/>
              </a:rPr>
              <a:t>6</a:t>
            </a:r>
            <a:r>
              <a:rPr lang="zh-TW" altLang="en-US" sz="3600" spc="-1" dirty="0">
                <a:solidFill>
                  <a:srgbClr val="4D3E2F"/>
                </a:solidFill>
                <a:latin typeface="微軟正黑體"/>
              </a:rPr>
              <a:t>條第</a:t>
            </a:r>
            <a:r>
              <a:rPr lang="en-US" altLang="zh-TW" sz="3600" spc="-1" dirty="0">
                <a:solidFill>
                  <a:srgbClr val="4D3E2F"/>
                </a:solidFill>
                <a:latin typeface="微軟正黑體"/>
              </a:rPr>
              <a:t>2</a:t>
            </a:r>
            <a:r>
              <a:rPr lang="zh-TW" altLang="en-US" sz="3600" spc="-1" dirty="0">
                <a:solidFill>
                  <a:srgbClr val="4D3E2F"/>
                </a:solidFill>
                <a:latin typeface="微軟正黑體"/>
              </a:rPr>
              <a:t>項規定，有曠職、曠課紀錄且工作態度消極，即達「記過」之懲處規定。</a:t>
            </a:r>
            <a:endParaRPr lang="en-US" altLang="zh-TW" sz="3600" spc="-1" dirty="0">
              <a:solidFill>
                <a:srgbClr val="4D3E2F"/>
              </a:solidFill>
              <a:latin typeface="微軟正黑體"/>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15</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
        <p:nvSpPr>
          <p:cNvPr id="7" name="TextShape 1">
            <a:extLst>
              <a:ext uri="{FF2B5EF4-FFF2-40B4-BE49-F238E27FC236}">
                <a16:creationId xmlns:a16="http://schemas.microsoft.com/office/drawing/2014/main" id="{A66AB1CE-AE56-4A12-8D24-D6AE155C9765}"/>
              </a:ext>
            </a:extLst>
          </p:cNvPr>
          <p:cNvSpPr txBox="1"/>
          <p:nvPr/>
        </p:nvSpPr>
        <p:spPr>
          <a:xfrm>
            <a:off x="1410120" y="276120"/>
            <a:ext cx="9371520" cy="1183320"/>
          </a:xfrm>
          <a:prstGeom prst="rect">
            <a:avLst/>
          </a:prstGeom>
          <a:noFill/>
          <a:ln>
            <a:noFill/>
          </a:ln>
        </p:spPr>
        <p:txBody>
          <a:bodyPr anchor="b">
            <a:noAutofit/>
          </a:bodyPr>
          <a:lstStyle/>
          <a:p>
            <a:pPr>
              <a:lnSpc>
                <a:spcPct val="100000"/>
              </a:lnSpc>
            </a:pPr>
            <a:r>
              <a:rPr lang="en-US" altLang="zh-TW" sz="3400" b="1" spc="-1" dirty="0">
                <a:solidFill>
                  <a:srgbClr val="687F00"/>
                </a:solidFill>
                <a:latin typeface="微軟正黑體"/>
                <a:ea typeface="微軟正黑體"/>
              </a:rPr>
              <a:t>Q</a:t>
            </a:r>
            <a:r>
              <a:rPr lang="zh-TW" altLang="en-US" sz="3400" b="1" spc="-1" dirty="0">
                <a:solidFill>
                  <a:srgbClr val="687F00"/>
                </a:solidFill>
                <a:latin typeface="微軟正黑體"/>
                <a:ea typeface="微軟正黑體"/>
              </a:rPr>
              <a:t>：教師未辦妥請假程序離校，有何影響？</a:t>
            </a:r>
            <a:endParaRPr lang="zh-TW" sz="3400" b="0" strike="noStrike" spc="-1" dirty="0">
              <a:solidFill>
                <a:srgbClr val="4D3E2F"/>
              </a:solidFill>
              <a:latin typeface="Corbel"/>
            </a:endParaRPr>
          </a:p>
        </p:txBody>
      </p:sp>
    </p:spTree>
    <p:extLst>
      <p:ext uri="{BB962C8B-B14F-4D97-AF65-F5344CB8AC3E}">
        <p14:creationId xmlns:p14="http://schemas.microsoft.com/office/powerpoint/2010/main" val="138820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t">
            <a:noAutofit/>
          </a:bodyPr>
          <a:lstStyle/>
          <a:p>
            <a:pPr>
              <a:lnSpc>
                <a:spcPct val="100000"/>
              </a:lnSpc>
            </a:pPr>
            <a:r>
              <a:rPr lang="zh-TW" altLang="en-US" sz="3400" b="1" strike="noStrike" spc="-1" dirty="0">
                <a:solidFill>
                  <a:srgbClr val="687F00"/>
                </a:solidFill>
                <a:latin typeface="微軟正黑體"/>
                <a:ea typeface="微軟正黑體"/>
              </a:rPr>
              <a:t>市府查勤規定</a:t>
            </a:r>
            <a:endParaRPr lang="zh-TW" sz="3400" b="0" strike="noStrike" spc="-1" dirty="0">
              <a:solidFill>
                <a:srgbClr val="4D3E2F"/>
              </a:solidFill>
              <a:latin typeface="Corbel"/>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16</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pic>
        <p:nvPicPr>
          <p:cNvPr id="3" name="圖片 2">
            <a:extLst>
              <a:ext uri="{FF2B5EF4-FFF2-40B4-BE49-F238E27FC236}">
                <a16:creationId xmlns:a16="http://schemas.microsoft.com/office/drawing/2014/main" id="{A65DBFC0-93A9-4449-9239-AC251908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886" y="-360"/>
            <a:ext cx="4710994" cy="6858000"/>
          </a:xfrm>
          <a:prstGeom prst="rect">
            <a:avLst/>
          </a:prstGeom>
        </p:spPr>
      </p:pic>
      <p:pic>
        <p:nvPicPr>
          <p:cNvPr id="9" name="圖片 8">
            <a:extLst>
              <a:ext uri="{FF2B5EF4-FFF2-40B4-BE49-F238E27FC236}">
                <a16:creationId xmlns:a16="http://schemas.microsoft.com/office/drawing/2014/main" id="{F0F09CF6-B2E3-4EA6-B530-F78AB44D2819}"/>
              </a:ext>
            </a:extLst>
          </p:cNvPr>
          <p:cNvPicPr>
            <a:picLocks noChangeAspect="1"/>
          </p:cNvPicPr>
          <p:nvPr/>
        </p:nvPicPr>
        <p:blipFill rotWithShape="1">
          <a:blip r:embed="rId2">
            <a:extLst>
              <a:ext uri="{28A0092B-C50C-407E-A947-70E740481C1C}">
                <a14:useLocalDpi xmlns:a14="http://schemas.microsoft.com/office/drawing/2010/main" val="0"/>
              </a:ext>
            </a:extLst>
          </a:blip>
          <a:srcRect t="42672" b="7551"/>
          <a:stretch/>
        </p:blipFill>
        <p:spPr>
          <a:xfrm>
            <a:off x="2524990" y="867780"/>
            <a:ext cx="7557220" cy="547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矩形: 圓角 3">
            <a:extLst>
              <a:ext uri="{FF2B5EF4-FFF2-40B4-BE49-F238E27FC236}">
                <a16:creationId xmlns:a16="http://schemas.microsoft.com/office/drawing/2014/main" id="{FFA987F3-FFEA-4A09-92BC-DCB2D7C53624}"/>
              </a:ext>
            </a:extLst>
          </p:cNvPr>
          <p:cNvSpPr/>
          <p:nvPr/>
        </p:nvSpPr>
        <p:spPr>
          <a:xfrm>
            <a:off x="2753360" y="2346960"/>
            <a:ext cx="7328850"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996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zh-TW" altLang="en-US" sz="3400" b="1" spc="-1" dirty="0">
                <a:solidFill>
                  <a:srgbClr val="687F00"/>
                </a:solidFill>
                <a:latin typeface="微軟正黑體"/>
                <a:ea typeface="微軟正黑體"/>
              </a:rPr>
              <a:t>人事室提醒</a:t>
            </a:r>
            <a:endParaRPr lang="zh-TW" sz="3400" b="0" strike="noStrike" spc="-1" dirty="0">
              <a:solidFill>
                <a:srgbClr val="4D3E2F"/>
              </a:solidFill>
              <a:latin typeface="Corbel"/>
            </a:endParaRPr>
          </a:p>
        </p:txBody>
      </p:sp>
      <p:sp>
        <p:nvSpPr>
          <p:cNvPr id="244" name="TextShape 2"/>
          <p:cNvSpPr txBox="1"/>
          <p:nvPr/>
        </p:nvSpPr>
        <p:spPr>
          <a:xfrm>
            <a:off x="1410120" y="1566000"/>
            <a:ext cx="9897960" cy="4620240"/>
          </a:xfrm>
          <a:prstGeom prst="rect">
            <a:avLst/>
          </a:prstGeom>
          <a:noFill/>
          <a:ln>
            <a:noFill/>
          </a:ln>
        </p:spPr>
        <p:txBody>
          <a:bodyPr>
            <a:normAutofit/>
          </a:bodyPr>
          <a:lstStyle/>
          <a:p>
            <a:pPr marL="571860" indent="-571500">
              <a:lnSpc>
                <a:spcPct val="90000"/>
              </a:lnSpc>
              <a:spcBef>
                <a:spcPts val="1100"/>
              </a:spcBef>
              <a:buClr>
                <a:srgbClr val="4D3E2F"/>
              </a:buClr>
              <a:buFont typeface="Arial" panose="020B0604020202020204" pitchFamily="34" charset="0"/>
              <a:buChar char="•"/>
            </a:pPr>
            <a:r>
              <a:rPr lang="zh-TW" altLang="en-US" sz="4400" u="sng" spc="-1" dirty="0">
                <a:solidFill>
                  <a:srgbClr val="3333FF"/>
                </a:solidFill>
                <a:latin typeface="微軟正黑體"/>
                <a:ea typeface="微軟正黑體"/>
              </a:rPr>
              <a:t>為保障學生及教職員權益</a:t>
            </a:r>
            <a:r>
              <a:rPr lang="zh-TW" altLang="en-US" sz="4400" u="sng" spc="-1" dirty="0">
                <a:solidFill>
                  <a:srgbClr val="FF0000"/>
                </a:solidFill>
                <a:latin typeface="微軟正黑體"/>
                <a:ea typeface="微軟正黑體"/>
              </a:rPr>
              <a:t>，請同仁務必遵守差勤及請假規則規定</a:t>
            </a:r>
            <a:endParaRPr lang="en-US" altLang="zh-TW" sz="4400" u="sng" spc="-1" dirty="0">
              <a:solidFill>
                <a:srgbClr val="FF0000"/>
              </a:solidFill>
              <a:latin typeface="微軟正黑體"/>
              <a:ea typeface="微軟正黑體"/>
            </a:endParaRPr>
          </a:p>
          <a:p>
            <a:pPr marL="571860" indent="-571500">
              <a:lnSpc>
                <a:spcPct val="90000"/>
              </a:lnSpc>
              <a:spcBef>
                <a:spcPts val="1100"/>
              </a:spcBef>
              <a:buClr>
                <a:srgbClr val="4D3E2F"/>
              </a:buClr>
              <a:buFont typeface="Arial" panose="020B0604020202020204" pitchFamily="34" charset="0"/>
              <a:buChar char="•"/>
            </a:pPr>
            <a:r>
              <a:rPr lang="zh-TW" altLang="en-US" sz="4400" b="0" strike="noStrike" spc="-1" dirty="0">
                <a:solidFill>
                  <a:srgbClr val="4D3E2F"/>
                </a:solidFill>
                <a:latin typeface="微軟正黑體"/>
              </a:rPr>
              <a:t>同仁應善盡職守，不論公務或私事離校請事先完成請假手續</a:t>
            </a:r>
            <a:endParaRPr lang="en-US" altLang="zh-TW" sz="4400" b="0" strike="noStrike" spc="-1" dirty="0">
              <a:solidFill>
                <a:srgbClr val="4D3E2F"/>
              </a:solidFill>
              <a:latin typeface="微軟正黑體"/>
            </a:endParaRPr>
          </a:p>
          <a:p>
            <a:pPr marL="571860" indent="-571500">
              <a:lnSpc>
                <a:spcPct val="90000"/>
              </a:lnSpc>
              <a:spcBef>
                <a:spcPts val="1100"/>
              </a:spcBef>
              <a:buClr>
                <a:srgbClr val="4D3E2F"/>
              </a:buClr>
              <a:buFont typeface="Arial" panose="020B0604020202020204" pitchFamily="34" charset="0"/>
              <a:buChar char="•"/>
            </a:pPr>
            <a:r>
              <a:rPr lang="zh-TW" altLang="en-US" sz="4400" spc="-1" dirty="0">
                <a:solidFill>
                  <a:srgbClr val="4D3E2F"/>
                </a:solidFill>
                <a:latin typeface="微軟正黑體"/>
              </a:rPr>
              <a:t>辦公時間請勿從事非公務行為</a:t>
            </a:r>
            <a:endParaRPr lang="en-US" altLang="zh-TW" sz="4400" spc="-1" dirty="0">
              <a:solidFill>
                <a:srgbClr val="4D3E2F"/>
              </a:solidFill>
              <a:latin typeface="微軟正黑體"/>
            </a:endParaRPr>
          </a:p>
          <a:p>
            <a:pPr marL="571860" indent="-571500">
              <a:lnSpc>
                <a:spcPct val="90000"/>
              </a:lnSpc>
              <a:spcBef>
                <a:spcPts val="1100"/>
              </a:spcBef>
              <a:buClr>
                <a:srgbClr val="4D3E2F"/>
              </a:buClr>
              <a:buFont typeface="Arial" panose="020B0604020202020204" pitchFamily="34" charset="0"/>
              <a:buChar char="•"/>
            </a:pPr>
            <a:r>
              <a:rPr lang="zh-TW" altLang="en-US" sz="4400" u="sng" spc="-1" dirty="0">
                <a:solidFill>
                  <a:srgbClr val="4D3E2F"/>
                </a:solidFill>
                <a:latin typeface="微軟正黑體"/>
              </a:rPr>
              <a:t>下學期將開始不定期查勤</a:t>
            </a:r>
            <a:endParaRPr lang="zh-TW" sz="4400" b="0" u="sng" strike="noStrike" spc="-1" dirty="0">
              <a:solidFill>
                <a:srgbClr val="4D3E2F"/>
              </a:solidFill>
              <a:latin typeface="微軟正黑體"/>
            </a:endParaRPr>
          </a:p>
          <a:p>
            <a:endParaRPr lang="zh-TW" sz="3600" b="0" strike="noStrike" spc="-1" dirty="0">
              <a:solidFill>
                <a:srgbClr val="4D3E2F"/>
              </a:solidFill>
              <a:latin typeface="微軟正黑體"/>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17</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230425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B69314A5-4863-465B-B8BD-A16018BDE333}"/>
              </a:ext>
            </a:extLst>
          </p:cNvPr>
          <p:cNvSpPr txBox="1"/>
          <p:nvPr/>
        </p:nvSpPr>
        <p:spPr>
          <a:xfrm>
            <a:off x="1410240" y="3019320"/>
            <a:ext cx="9371520" cy="2094940"/>
          </a:xfrm>
          <a:prstGeom prst="rect">
            <a:avLst/>
          </a:prstGeom>
          <a:noFill/>
          <a:ln>
            <a:noFill/>
          </a:ln>
        </p:spPr>
        <p:txBody>
          <a:bodyPr anchor="b">
            <a:noAutofit/>
          </a:bodyPr>
          <a:lstStyle/>
          <a:p>
            <a:pPr algn="ctr">
              <a:lnSpc>
                <a:spcPct val="100000"/>
              </a:lnSpc>
            </a:pPr>
            <a:r>
              <a:rPr lang="zh-TW" altLang="en-US" sz="6000" b="1" strike="noStrike" spc="-1" dirty="0">
                <a:solidFill>
                  <a:srgbClr val="687F00"/>
                </a:solidFill>
                <a:latin typeface="微軟正黑體"/>
                <a:ea typeface="微軟正黑體"/>
              </a:rPr>
              <a:t>敬請大家遵守差勤規定</a:t>
            </a:r>
            <a:endParaRPr lang="en-US" altLang="zh-TW" sz="6000" b="1" strike="noStrike" spc="-1" dirty="0">
              <a:solidFill>
                <a:srgbClr val="687F00"/>
              </a:solidFill>
              <a:latin typeface="微軟正黑體"/>
              <a:ea typeface="微軟正黑體"/>
            </a:endParaRPr>
          </a:p>
          <a:p>
            <a:pPr algn="ctr">
              <a:lnSpc>
                <a:spcPct val="100000"/>
              </a:lnSpc>
            </a:pPr>
            <a:r>
              <a:rPr lang="zh-TW" altLang="en-US" sz="6000" b="1" spc="-1" dirty="0">
                <a:solidFill>
                  <a:srgbClr val="687F00"/>
                </a:solidFill>
                <a:latin typeface="微軟正黑體"/>
                <a:ea typeface="微軟正黑體"/>
              </a:rPr>
              <a:t>新春佳節愉快</a:t>
            </a:r>
            <a:endParaRPr lang="en-US" altLang="zh-TW" sz="6000" b="1" spc="-1" dirty="0">
              <a:solidFill>
                <a:srgbClr val="687F00"/>
              </a:solidFill>
              <a:latin typeface="微軟正黑體"/>
              <a:ea typeface="微軟正黑體"/>
            </a:endParaRPr>
          </a:p>
          <a:p>
            <a:pPr algn="ctr">
              <a:lnSpc>
                <a:spcPct val="100000"/>
              </a:lnSpc>
            </a:pPr>
            <a:r>
              <a:rPr lang="zh-TW" altLang="en-US" sz="6000" b="1" spc="-1" dirty="0">
                <a:solidFill>
                  <a:srgbClr val="687F00"/>
                </a:solidFill>
                <a:latin typeface="微軟正黑體"/>
                <a:ea typeface="微軟正黑體"/>
              </a:rPr>
              <a:t>謝謝</a:t>
            </a:r>
            <a:endParaRPr lang="zh-TW" sz="6000" b="0" strike="noStrike" spc="-1" dirty="0">
              <a:solidFill>
                <a:srgbClr val="4D3E2F"/>
              </a:solidFill>
              <a:latin typeface="Corbel"/>
            </a:endParaRPr>
          </a:p>
        </p:txBody>
      </p:sp>
    </p:spTree>
    <p:extLst>
      <p:ext uri="{BB962C8B-B14F-4D97-AF65-F5344CB8AC3E}">
        <p14:creationId xmlns:p14="http://schemas.microsoft.com/office/powerpoint/2010/main" val="171551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1751760" y="2264040"/>
            <a:ext cx="6949080" cy="2383200"/>
          </a:xfrm>
          <a:prstGeom prst="rect">
            <a:avLst/>
          </a:prstGeom>
          <a:noFill/>
          <a:ln>
            <a:noFill/>
          </a:ln>
        </p:spPr>
        <p:txBody>
          <a:bodyPr anchor="ctr">
            <a:noAutofit/>
          </a:bodyPr>
          <a:lstStyle/>
          <a:p>
            <a:pPr algn="ctr">
              <a:lnSpc>
                <a:spcPct val="100000"/>
              </a:lnSpc>
            </a:pPr>
            <a:r>
              <a:rPr lang="zh-TW" altLang="en-US" sz="6000" b="0" strike="noStrike" spc="-1" dirty="0">
                <a:solidFill>
                  <a:schemeClr val="bg1"/>
                </a:solidFill>
                <a:latin typeface="Corbel"/>
              </a:rPr>
              <a:t>子女教育補助</a:t>
            </a:r>
            <a:endParaRPr lang="zh-TW" sz="6000" b="0" strike="noStrike" spc="-1" dirty="0">
              <a:solidFill>
                <a:schemeClr val="bg1"/>
              </a:solidFill>
              <a:latin typeface="Corbel"/>
            </a:endParaRPr>
          </a:p>
        </p:txBody>
      </p:sp>
      <p:sp>
        <p:nvSpPr>
          <p:cNvPr id="254" name="TextShape 2"/>
          <p:cNvSpPr txBox="1"/>
          <p:nvPr/>
        </p:nvSpPr>
        <p:spPr>
          <a:xfrm>
            <a:off x="1751760" y="5382000"/>
            <a:ext cx="6949080" cy="449280"/>
          </a:xfrm>
          <a:prstGeom prst="rect">
            <a:avLst/>
          </a:prstGeom>
          <a:noFill/>
          <a:ln>
            <a:noFill/>
          </a:ln>
        </p:spPr>
        <p:txBody>
          <a:bodyPr>
            <a:noAutofit/>
          </a:bodyPr>
          <a:lstStyle/>
          <a:p>
            <a:endParaRPr lang="zh-TW" sz="2200" b="0" strike="noStrike" spc="-1">
              <a:solidFill>
                <a:srgbClr val="4D3E2F"/>
              </a:solidFill>
              <a:latin typeface="微軟正黑體"/>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3</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pic>
        <p:nvPicPr>
          <p:cNvPr id="7" name="圖片 6">
            <a:extLst>
              <a:ext uri="{FF2B5EF4-FFF2-40B4-BE49-F238E27FC236}">
                <a16:creationId xmlns:a16="http://schemas.microsoft.com/office/drawing/2014/main" id="{F67914B9-E4C7-418D-8DB9-094AA5FF22CE}"/>
              </a:ext>
            </a:extLst>
          </p:cNvPr>
          <p:cNvPicPr>
            <a:picLocks noChangeAspect="1"/>
          </p:cNvPicPr>
          <p:nvPr/>
        </p:nvPicPr>
        <p:blipFill rotWithShape="1">
          <a:blip r:embed="rId2">
            <a:extLst>
              <a:ext uri="{28A0092B-C50C-407E-A947-70E740481C1C}">
                <a14:useLocalDpi xmlns:a14="http://schemas.microsoft.com/office/drawing/2010/main" val="0"/>
              </a:ext>
            </a:extLst>
          </a:blip>
          <a:srcRect b="45240"/>
          <a:stretch/>
        </p:blipFill>
        <p:spPr>
          <a:xfrm>
            <a:off x="1045800" y="2601213"/>
            <a:ext cx="6165374" cy="2523681"/>
          </a:xfrm>
          <a:prstGeom prst="rect">
            <a:avLst/>
          </a:prstGeom>
        </p:spPr>
      </p:pic>
      <p:pic>
        <p:nvPicPr>
          <p:cNvPr id="8" name="圖片 7">
            <a:extLst>
              <a:ext uri="{FF2B5EF4-FFF2-40B4-BE49-F238E27FC236}">
                <a16:creationId xmlns:a16="http://schemas.microsoft.com/office/drawing/2014/main" id="{23A82B15-3980-4434-817C-BEEAEA94564F}"/>
              </a:ext>
            </a:extLst>
          </p:cNvPr>
          <p:cNvPicPr>
            <a:picLocks noChangeAspect="1"/>
          </p:cNvPicPr>
          <p:nvPr/>
        </p:nvPicPr>
        <p:blipFill rotWithShape="1">
          <a:blip r:embed="rId3"/>
          <a:srcRect l="28431" t="16434" r="41046" b="12868"/>
          <a:stretch/>
        </p:blipFill>
        <p:spPr>
          <a:xfrm>
            <a:off x="7336465" y="1209574"/>
            <a:ext cx="4402295" cy="5735564"/>
          </a:xfrm>
          <a:prstGeom prst="rect">
            <a:avLst/>
          </a:prstGeom>
        </p:spPr>
      </p:pic>
      <p:sp>
        <p:nvSpPr>
          <p:cNvPr id="14" name="矩形: 圓角 13">
            <a:extLst>
              <a:ext uri="{FF2B5EF4-FFF2-40B4-BE49-F238E27FC236}">
                <a16:creationId xmlns:a16="http://schemas.microsoft.com/office/drawing/2014/main" id="{4FAA056A-ED86-41B9-A5D5-C8EC8F42C4EA}"/>
              </a:ext>
            </a:extLst>
          </p:cNvPr>
          <p:cNvSpPr/>
          <p:nvPr/>
        </p:nvSpPr>
        <p:spPr>
          <a:xfrm>
            <a:off x="4244779" y="2963947"/>
            <a:ext cx="3028305" cy="14166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圓角 14">
            <a:extLst>
              <a:ext uri="{FF2B5EF4-FFF2-40B4-BE49-F238E27FC236}">
                <a16:creationId xmlns:a16="http://schemas.microsoft.com/office/drawing/2014/main" id="{B6D6D437-D1A3-4757-84B0-96508B243504}"/>
              </a:ext>
            </a:extLst>
          </p:cNvPr>
          <p:cNvSpPr/>
          <p:nvPr/>
        </p:nvSpPr>
        <p:spPr>
          <a:xfrm>
            <a:off x="8710455" y="1808542"/>
            <a:ext cx="3028305" cy="1051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矩形: 圓角 15">
            <a:extLst>
              <a:ext uri="{FF2B5EF4-FFF2-40B4-BE49-F238E27FC236}">
                <a16:creationId xmlns:a16="http://schemas.microsoft.com/office/drawing/2014/main" id="{25F8806C-99E0-4C46-929A-6DDA3DF4E4AB}"/>
              </a:ext>
            </a:extLst>
          </p:cNvPr>
          <p:cNvSpPr/>
          <p:nvPr/>
        </p:nvSpPr>
        <p:spPr>
          <a:xfrm>
            <a:off x="4244779" y="4468453"/>
            <a:ext cx="3028305" cy="6564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加號 10">
            <a:extLst>
              <a:ext uri="{FF2B5EF4-FFF2-40B4-BE49-F238E27FC236}">
                <a16:creationId xmlns:a16="http://schemas.microsoft.com/office/drawing/2014/main" id="{085F64A2-C91B-446A-85A2-E137D05CBE00}"/>
              </a:ext>
            </a:extLst>
          </p:cNvPr>
          <p:cNvSpPr/>
          <p:nvPr/>
        </p:nvSpPr>
        <p:spPr>
          <a:xfrm rot="18952577">
            <a:off x="9048716" y="4188446"/>
            <a:ext cx="2396555" cy="2284073"/>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FF0000"/>
                </a:solidFill>
              </a:ln>
            </a:endParaRPr>
          </a:p>
        </p:txBody>
      </p:sp>
      <p:sp>
        <p:nvSpPr>
          <p:cNvPr id="243" name="TextShape 1"/>
          <p:cNvSpPr txBox="1"/>
          <p:nvPr/>
        </p:nvSpPr>
        <p:spPr>
          <a:xfrm>
            <a:off x="410040" y="276120"/>
            <a:ext cx="11392100" cy="1183320"/>
          </a:xfrm>
          <a:prstGeom prst="rect">
            <a:avLst/>
          </a:prstGeom>
          <a:noFill/>
          <a:ln>
            <a:noFill/>
          </a:ln>
        </p:spPr>
        <p:txBody>
          <a:bodyPr anchor="t">
            <a:noAutofit/>
          </a:bodyPr>
          <a:lstStyle/>
          <a:p>
            <a:pPr>
              <a:lnSpc>
                <a:spcPct val="100000"/>
              </a:lnSpc>
            </a:pPr>
            <a:r>
              <a:rPr lang="zh-TW" altLang="en-US" sz="2800" b="1" spc="-1" dirty="0">
                <a:solidFill>
                  <a:srgbClr val="3333FF"/>
                </a:solidFill>
                <a:latin typeface="微軟正黑體"/>
                <a:ea typeface="微軟正黑體"/>
              </a:rPr>
              <a:t>因應</a:t>
            </a:r>
            <a:r>
              <a:rPr lang="en-US" altLang="zh-TW" sz="2800" b="1" spc="-1" dirty="0">
                <a:solidFill>
                  <a:srgbClr val="3333FF"/>
                </a:solidFill>
                <a:latin typeface="微軟正黑體"/>
                <a:ea typeface="微軟正黑體"/>
              </a:rPr>
              <a:t>112</a:t>
            </a:r>
            <a:r>
              <a:rPr lang="zh-TW" altLang="en-US" sz="2800" b="1" spc="-1" dirty="0">
                <a:solidFill>
                  <a:srgbClr val="3333FF"/>
                </a:solidFill>
                <a:latin typeface="微軟正黑體"/>
                <a:ea typeface="微軟正黑體"/>
              </a:rPr>
              <a:t>學年度第二學期教育部「拉近公私立學校學雜費差距」方案</a:t>
            </a:r>
          </a:p>
          <a:p>
            <a:pPr>
              <a:lnSpc>
                <a:spcPct val="100000"/>
              </a:lnSpc>
            </a:pPr>
            <a:r>
              <a:rPr lang="zh-TW" altLang="en-US" sz="3400" b="1" spc="-1" dirty="0">
                <a:solidFill>
                  <a:srgbClr val="FF0000"/>
                </a:solidFill>
                <a:latin typeface="微軟正黑體"/>
                <a:ea typeface="微軟正黑體"/>
              </a:rPr>
              <a:t>大專院校請同仁自行比較補助方案金額再行決定是否申請校內的子女教育補助費，請勿重複申請補助</a:t>
            </a:r>
            <a:r>
              <a:rPr lang="en-US" altLang="zh-TW" sz="3400" b="1" spc="-1" dirty="0">
                <a:solidFill>
                  <a:srgbClr val="FF0000"/>
                </a:solidFill>
                <a:latin typeface="微軟正黑體"/>
                <a:ea typeface="微軟正黑體"/>
              </a:rPr>
              <a:t>~</a:t>
            </a:r>
            <a:endParaRPr lang="zh-TW" sz="3400" b="0" strike="noStrike" spc="-1" dirty="0">
              <a:solidFill>
                <a:srgbClr val="FF0000"/>
              </a:solidFill>
              <a:latin typeface="Corbel"/>
            </a:endParaRPr>
          </a:p>
        </p:txBody>
      </p:sp>
    </p:spTree>
    <p:extLst>
      <p:ext uri="{BB962C8B-B14F-4D97-AF65-F5344CB8AC3E}">
        <p14:creationId xmlns:p14="http://schemas.microsoft.com/office/powerpoint/2010/main" val="137387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1751760" y="2264040"/>
            <a:ext cx="6949080" cy="2383200"/>
          </a:xfrm>
          <a:prstGeom prst="rect">
            <a:avLst/>
          </a:prstGeom>
          <a:noFill/>
          <a:ln>
            <a:noFill/>
          </a:ln>
        </p:spPr>
        <p:txBody>
          <a:bodyPr anchor="ctr">
            <a:noAutofit/>
          </a:bodyPr>
          <a:lstStyle/>
          <a:p>
            <a:pPr algn="ctr">
              <a:lnSpc>
                <a:spcPct val="100000"/>
              </a:lnSpc>
            </a:pPr>
            <a:r>
              <a:rPr lang="zh-TW" altLang="en-US" sz="6000" b="0" strike="noStrike" spc="-1" dirty="0">
                <a:solidFill>
                  <a:srgbClr val="FFFFFF"/>
                </a:solidFill>
                <a:latin typeface="微軟正黑體"/>
                <a:ea typeface="微軟正黑體"/>
              </a:rPr>
              <a:t>差勤</a:t>
            </a:r>
            <a:r>
              <a:rPr lang="zh-TW" sz="6000" b="0" strike="noStrike" spc="-1" dirty="0">
                <a:solidFill>
                  <a:srgbClr val="FFFFFF"/>
                </a:solidFill>
                <a:latin typeface="微軟正黑體"/>
                <a:ea typeface="微軟正黑體"/>
              </a:rPr>
              <a:t>宣導</a:t>
            </a:r>
            <a:endParaRPr lang="zh-TW" sz="6000" b="0" strike="noStrike" spc="-1" dirty="0">
              <a:solidFill>
                <a:srgbClr val="4D3E2F"/>
              </a:solidFill>
              <a:latin typeface="Corbel"/>
            </a:endParaRPr>
          </a:p>
        </p:txBody>
      </p:sp>
      <p:sp>
        <p:nvSpPr>
          <p:cNvPr id="254" name="TextShape 2"/>
          <p:cNvSpPr txBox="1"/>
          <p:nvPr/>
        </p:nvSpPr>
        <p:spPr>
          <a:xfrm>
            <a:off x="1751760" y="5382000"/>
            <a:ext cx="6949080" cy="449280"/>
          </a:xfrm>
          <a:prstGeom prst="rect">
            <a:avLst/>
          </a:prstGeom>
          <a:noFill/>
          <a:ln>
            <a:noFill/>
          </a:ln>
        </p:spPr>
        <p:txBody>
          <a:bodyPr>
            <a:noAutofit/>
          </a:bodyPr>
          <a:lstStyle/>
          <a:p>
            <a:endParaRPr lang="zh-TW" sz="2200" b="0" strike="noStrike" spc="-1">
              <a:solidFill>
                <a:srgbClr val="4D3E2F"/>
              </a:solidFill>
              <a:latin typeface="微軟正黑體"/>
            </a:endParaRPr>
          </a:p>
        </p:txBody>
      </p:sp>
    </p:spTree>
    <p:extLst>
      <p:ext uri="{BB962C8B-B14F-4D97-AF65-F5344CB8AC3E}">
        <p14:creationId xmlns:p14="http://schemas.microsoft.com/office/powerpoint/2010/main" val="18271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867D222-314B-4158-B462-CAB1BD1ADA5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31600" y="381519"/>
            <a:ext cx="8124782" cy="6094962"/>
          </a:xfrm>
          <a:prstGeom prst="rect">
            <a:avLst/>
          </a:prstGeom>
        </p:spPr>
      </p:pic>
      <p:sp>
        <p:nvSpPr>
          <p:cNvPr id="243" name="TextShape 1"/>
          <p:cNvSpPr txBox="1"/>
          <p:nvPr/>
        </p:nvSpPr>
        <p:spPr>
          <a:xfrm>
            <a:off x="1410120" y="276120"/>
            <a:ext cx="9371520" cy="1183320"/>
          </a:xfrm>
          <a:prstGeom prst="rect">
            <a:avLst/>
          </a:prstGeom>
          <a:noFill/>
          <a:ln>
            <a:noFill/>
          </a:ln>
        </p:spPr>
        <p:txBody>
          <a:bodyPr anchor="t">
            <a:noAutofit/>
          </a:bodyPr>
          <a:lstStyle/>
          <a:p>
            <a:pPr>
              <a:lnSpc>
                <a:spcPct val="100000"/>
              </a:lnSpc>
            </a:pPr>
            <a:r>
              <a:rPr lang="zh-TW" altLang="en-US" sz="3400" b="1" strike="noStrike" spc="-1" dirty="0">
                <a:solidFill>
                  <a:srgbClr val="687F00"/>
                </a:solidFill>
                <a:latin typeface="微軟正黑體"/>
                <a:ea typeface="微軟正黑體"/>
              </a:rPr>
              <a:t>本校日常作息時間表</a:t>
            </a:r>
            <a:endParaRPr lang="zh-TW" sz="3400" b="0" strike="noStrike" spc="-1" dirty="0">
              <a:solidFill>
                <a:srgbClr val="4D3E2F"/>
              </a:solidFill>
              <a:latin typeface="Corbel"/>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5</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402294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zh-TW" altLang="en-US" sz="3600" b="1" strike="noStrike" spc="-1" dirty="0">
                <a:solidFill>
                  <a:srgbClr val="687F00"/>
                </a:solidFill>
                <a:latin typeface="微軟正黑體"/>
                <a:ea typeface="微軟正黑體"/>
              </a:rPr>
              <a:t>本校差勤規定</a:t>
            </a:r>
            <a:endParaRPr lang="zh-TW" sz="3600" b="0" strike="noStrike" spc="-1" dirty="0">
              <a:solidFill>
                <a:srgbClr val="4D3E2F"/>
              </a:solidFill>
              <a:latin typeface="Corbel"/>
            </a:endParaRPr>
          </a:p>
        </p:txBody>
      </p:sp>
      <p:sp>
        <p:nvSpPr>
          <p:cNvPr id="250"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38F76DAE-FAEB-484A-8760-8C7D87CCBD7C}" type="slidenum">
              <a:rPr lang="en-US" sz="1100" b="0" strike="noStrike" spc="-1">
                <a:solidFill>
                  <a:srgbClr val="455500"/>
                </a:solidFill>
                <a:latin typeface="微軟正黑體"/>
                <a:ea typeface="微軟正黑體"/>
              </a:rPr>
              <a:t>6</a:t>
            </a:fld>
            <a:endParaRPr lang="en-US" sz="1100" b="0" strike="noStrike" spc="-1">
              <a:latin typeface="Times New Roman"/>
            </a:endParaRPr>
          </a:p>
        </p:txBody>
      </p:sp>
      <p:sp>
        <p:nvSpPr>
          <p:cNvPr id="251"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90DE75C3-120F-4521-8524-000AD34612E5}"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52"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pic>
        <p:nvPicPr>
          <p:cNvPr id="3" name="圖片 2">
            <a:extLst>
              <a:ext uri="{FF2B5EF4-FFF2-40B4-BE49-F238E27FC236}">
                <a16:creationId xmlns:a16="http://schemas.microsoft.com/office/drawing/2014/main" id="{C965DC24-A0D0-4672-8886-03CF6F9F0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768" y="0"/>
            <a:ext cx="4812632" cy="6858000"/>
          </a:xfrm>
          <a:prstGeom prst="rect">
            <a:avLst/>
          </a:prstGeom>
        </p:spPr>
      </p:pic>
      <p:pic>
        <p:nvPicPr>
          <p:cNvPr id="5" name="圖片 4">
            <a:extLst>
              <a:ext uri="{FF2B5EF4-FFF2-40B4-BE49-F238E27FC236}">
                <a16:creationId xmlns:a16="http://schemas.microsoft.com/office/drawing/2014/main" id="{DC2CB697-4DD8-49CA-AF6C-20860F4194BF}"/>
              </a:ext>
            </a:extLst>
          </p:cNvPr>
          <p:cNvPicPr>
            <a:picLocks noChangeAspect="1"/>
          </p:cNvPicPr>
          <p:nvPr/>
        </p:nvPicPr>
        <p:blipFill rotWithShape="1">
          <a:blip r:embed="rId3">
            <a:extLst>
              <a:ext uri="{28A0092B-C50C-407E-A947-70E740481C1C}">
                <a14:useLocalDpi xmlns:a14="http://schemas.microsoft.com/office/drawing/2010/main" val="0"/>
              </a:ext>
            </a:extLst>
          </a:blip>
          <a:srcRect l="-1" t="44957" r="1323" b="39865"/>
          <a:stretch/>
        </p:blipFill>
        <p:spPr>
          <a:xfrm>
            <a:off x="1638360" y="2618180"/>
            <a:ext cx="8983560" cy="1950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矩形: 圓角 11">
            <a:extLst>
              <a:ext uri="{FF2B5EF4-FFF2-40B4-BE49-F238E27FC236}">
                <a16:creationId xmlns:a16="http://schemas.microsoft.com/office/drawing/2014/main" id="{4159E035-0CDF-4ED9-8AA8-3A003CC6D8E9}"/>
              </a:ext>
            </a:extLst>
          </p:cNvPr>
          <p:cNvSpPr/>
          <p:nvPr/>
        </p:nvSpPr>
        <p:spPr>
          <a:xfrm>
            <a:off x="2309654" y="2608020"/>
            <a:ext cx="8243985" cy="7244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b">
            <a:noAutofit/>
          </a:bodyPr>
          <a:lstStyle/>
          <a:p>
            <a:pPr>
              <a:lnSpc>
                <a:spcPct val="100000"/>
              </a:lnSpc>
            </a:pPr>
            <a:r>
              <a:rPr lang="zh-TW" altLang="en-US" sz="3400" b="1" strike="noStrike" spc="-1" dirty="0">
                <a:solidFill>
                  <a:srgbClr val="687F00"/>
                </a:solidFill>
                <a:latin typeface="微軟正黑體"/>
                <a:ea typeface="微軟正黑體"/>
              </a:rPr>
              <a:t>教師請假規則</a:t>
            </a:r>
            <a:r>
              <a:rPr lang="en-US" altLang="zh-TW" sz="3400" b="1" strike="noStrike" spc="-1" dirty="0">
                <a:solidFill>
                  <a:srgbClr val="687F00"/>
                </a:solidFill>
                <a:latin typeface="微軟正黑體"/>
                <a:ea typeface="微軟正黑體"/>
              </a:rPr>
              <a:t>&amp;</a:t>
            </a:r>
            <a:r>
              <a:rPr lang="zh-TW" altLang="en-US" sz="3400" b="1" strike="noStrike" spc="-1" dirty="0">
                <a:solidFill>
                  <a:srgbClr val="687F00"/>
                </a:solidFill>
                <a:latin typeface="微軟正黑體"/>
                <a:ea typeface="微軟正黑體"/>
              </a:rPr>
              <a:t>公務人員請假規則</a:t>
            </a:r>
            <a:endParaRPr lang="zh-TW" sz="3400" b="0" strike="noStrike" spc="-1" dirty="0">
              <a:solidFill>
                <a:srgbClr val="4D3E2F"/>
              </a:solidFill>
              <a:latin typeface="Corbel"/>
            </a:endParaRPr>
          </a:p>
        </p:txBody>
      </p:sp>
      <p:sp>
        <p:nvSpPr>
          <p:cNvPr id="244" name="TextShape 2"/>
          <p:cNvSpPr txBox="1"/>
          <p:nvPr/>
        </p:nvSpPr>
        <p:spPr>
          <a:xfrm>
            <a:off x="1410120" y="1566000"/>
            <a:ext cx="9371520" cy="4620240"/>
          </a:xfrm>
          <a:prstGeom prst="rect">
            <a:avLst/>
          </a:prstGeom>
          <a:noFill/>
          <a:ln>
            <a:noFill/>
          </a:ln>
        </p:spPr>
        <p:txBody>
          <a:bodyPr>
            <a:normAutofit/>
          </a:bodyPr>
          <a:lstStyle/>
          <a:p>
            <a:r>
              <a:rPr lang="zh-TW" altLang="en-US" sz="3200" dirty="0">
                <a:hlinkClick r:id="rId2"/>
              </a:rPr>
              <a:t>第 </a:t>
            </a:r>
            <a:r>
              <a:rPr lang="en-US" altLang="zh-TW" sz="3200" dirty="0">
                <a:hlinkClick r:id="rId2"/>
              </a:rPr>
              <a:t>13 </a:t>
            </a:r>
            <a:r>
              <a:rPr lang="zh-TW" altLang="en-US" sz="3200" dirty="0">
                <a:hlinkClick r:id="rId2"/>
              </a:rPr>
              <a:t>條</a:t>
            </a:r>
            <a:endParaRPr lang="zh-TW" altLang="en-US" sz="3200" dirty="0"/>
          </a:p>
          <a:p>
            <a:r>
              <a:rPr lang="zh-TW" altLang="en-US" sz="3200" dirty="0">
                <a:solidFill>
                  <a:srgbClr val="FF0000"/>
                </a:solidFill>
              </a:rPr>
              <a:t>教師請假、公假或休假，</a:t>
            </a:r>
            <a:r>
              <a:rPr lang="zh-TW" altLang="en-US" sz="3200" u="sng" dirty="0">
                <a:solidFill>
                  <a:srgbClr val="FF0000"/>
                </a:solidFill>
              </a:rPr>
              <a:t>應填具假單，經學校核准後，始得離開</a:t>
            </a:r>
            <a:r>
              <a:rPr lang="zh-TW" altLang="en-US" sz="3200" dirty="0">
                <a:solidFill>
                  <a:srgbClr val="FF0000"/>
                </a:solidFill>
              </a:rPr>
              <a:t>。</a:t>
            </a:r>
            <a:r>
              <a:rPr lang="zh-TW" altLang="en-US" sz="3200" dirty="0"/>
              <a:t>但</a:t>
            </a:r>
            <a:r>
              <a:rPr lang="zh-TW" altLang="en-US" sz="3200" dirty="0">
                <a:solidFill>
                  <a:srgbClr val="3333FF"/>
                </a:solidFill>
              </a:rPr>
              <a:t>有急病或緊急事故</a:t>
            </a:r>
            <a:r>
              <a:rPr lang="zh-TW" altLang="en-US" sz="3200" dirty="0"/>
              <a:t>，</a:t>
            </a:r>
            <a:r>
              <a:rPr lang="zh-TW" altLang="en-US" sz="3200" dirty="0">
                <a:solidFill>
                  <a:srgbClr val="3333FF"/>
                </a:solidFill>
              </a:rPr>
              <a:t>得由其同事或親友代辦或補辦請假手續</a:t>
            </a:r>
            <a:r>
              <a:rPr lang="zh-TW" altLang="en-US" sz="3200" dirty="0"/>
              <a:t>。</a:t>
            </a:r>
            <a:endParaRPr lang="en-US" altLang="zh-TW" sz="3200" dirty="0"/>
          </a:p>
          <a:p>
            <a:r>
              <a:rPr lang="zh-TW" altLang="en-US" sz="3200" dirty="0">
                <a:hlinkClick r:id="rId3"/>
              </a:rPr>
              <a:t>第 </a:t>
            </a:r>
            <a:r>
              <a:rPr lang="en-US" altLang="zh-TW" sz="3200" dirty="0">
                <a:hlinkClick r:id="rId3"/>
              </a:rPr>
              <a:t>15</a:t>
            </a:r>
            <a:r>
              <a:rPr lang="zh-TW" altLang="en-US" sz="3200" dirty="0">
                <a:hlinkClick r:id="rId3"/>
              </a:rPr>
              <a:t> 條</a:t>
            </a:r>
            <a:endParaRPr lang="zh-TW" altLang="en-US" sz="3200" dirty="0"/>
          </a:p>
          <a:p>
            <a:r>
              <a:rPr lang="zh-TW" altLang="en-US" sz="3200" dirty="0">
                <a:solidFill>
                  <a:srgbClr val="FF0000"/>
                </a:solidFill>
              </a:rPr>
              <a:t>教師未依第十三條第一項規定請假而</a:t>
            </a:r>
            <a:r>
              <a:rPr lang="zh-TW" altLang="en-US" sz="3200" u="sng" dirty="0">
                <a:solidFill>
                  <a:srgbClr val="FF0000"/>
                </a:solidFill>
              </a:rPr>
              <a:t>擅離職守</a:t>
            </a:r>
            <a:r>
              <a:rPr lang="zh-TW" altLang="en-US" sz="3200" dirty="0"/>
              <a:t>或假期已滿仍未銷假，或</a:t>
            </a:r>
            <a:r>
              <a:rPr lang="zh-TW" altLang="en-US" sz="3200" u="sng" dirty="0">
                <a:solidFill>
                  <a:srgbClr val="FF0000"/>
                </a:solidFill>
              </a:rPr>
              <a:t>請假有虛偽情事者</a:t>
            </a:r>
            <a:r>
              <a:rPr lang="zh-TW" altLang="en-US" sz="3200" dirty="0">
                <a:solidFill>
                  <a:srgbClr val="FF0000"/>
                </a:solidFill>
              </a:rPr>
              <a:t>，均</a:t>
            </a:r>
            <a:r>
              <a:rPr lang="zh-TW" altLang="en-US" sz="3200" u="sng" dirty="0">
                <a:solidFill>
                  <a:srgbClr val="FF0000"/>
                </a:solidFill>
              </a:rPr>
              <a:t>以曠職論</a:t>
            </a:r>
            <a:r>
              <a:rPr lang="zh-TW" altLang="en-US" sz="3200" dirty="0"/>
              <a:t>；</a:t>
            </a:r>
            <a:r>
              <a:rPr lang="zh-TW" altLang="en-US" sz="3200" dirty="0">
                <a:solidFill>
                  <a:srgbClr val="FF0000"/>
                </a:solidFill>
              </a:rPr>
              <a:t>無故缺課者，以曠課論。</a:t>
            </a:r>
            <a:r>
              <a:rPr lang="zh-TW" altLang="en-US" sz="3200" dirty="0"/>
              <a:t>曠職或曠課者，應扣除其曠職或曠課日數之薪給。</a:t>
            </a:r>
            <a:endParaRPr lang="zh-TW" sz="3600" b="0" strike="noStrike" spc="-1" dirty="0">
              <a:latin typeface="微軟正黑體"/>
            </a:endParaRPr>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7</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17457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4">
                                            <p:txEl>
                                              <p:pRg st="1" end="1"/>
                                            </p:txEl>
                                          </p:spTgt>
                                        </p:tgtEl>
                                        <p:attrNameLst>
                                          <p:attrName>style.visibility</p:attrName>
                                        </p:attrNameLst>
                                      </p:cBhvr>
                                      <p:to>
                                        <p:strVal val="visible"/>
                                      </p:to>
                                    </p:set>
                                    <p:animEffect transition="in" filter="fade">
                                      <p:cBhvr>
                                        <p:cTn id="10" dur="500"/>
                                        <p:tgtEl>
                                          <p:spTgt spid="2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4">
                                            <p:txEl>
                                              <p:pRg st="2" end="2"/>
                                            </p:txEl>
                                          </p:spTgt>
                                        </p:tgtEl>
                                        <p:attrNameLst>
                                          <p:attrName>style.visibility</p:attrName>
                                        </p:attrNameLst>
                                      </p:cBhvr>
                                      <p:to>
                                        <p:strVal val="visible"/>
                                      </p:to>
                                    </p:set>
                                    <p:animEffect transition="in" filter="fade">
                                      <p:cBhvr>
                                        <p:cTn id="15" dur="500"/>
                                        <p:tgtEl>
                                          <p:spTgt spid="24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4">
                                            <p:txEl>
                                              <p:pRg st="3" end="3"/>
                                            </p:txEl>
                                          </p:spTgt>
                                        </p:tgtEl>
                                        <p:attrNameLst>
                                          <p:attrName>style.visibility</p:attrName>
                                        </p:attrNameLst>
                                      </p:cBhvr>
                                      <p:to>
                                        <p:strVal val="visible"/>
                                      </p:to>
                                    </p:set>
                                    <p:animEffect transition="in" filter="fade">
                                      <p:cBhvr>
                                        <p:cTn id="18" dur="500"/>
                                        <p:tgtEl>
                                          <p:spTgt spid="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1751760" y="2264040"/>
            <a:ext cx="6949080" cy="2383200"/>
          </a:xfrm>
          <a:prstGeom prst="rect">
            <a:avLst/>
          </a:prstGeom>
          <a:noFill/>
          <a:ln>
            <a:noFill/>
          </a:ln>
        </p:spPr>
        <p:txBody>
          <a:bodyPr anchor="ctr">
            <a:noAutofit/>
          </a:bodyPr>
          <a:lstStyle/>
          <a:p>
            <a:pPr algn="ctr">
              <a:lnSpc>
                <a:spcPct val="100000"/>
              </a:lnSpc>
            </a:pPr>
            <a:r>
              <a:rPr lang="zh-TW" altLang="en-US" sz="6000" spc="-1" dirty="0">
                <a:solidFill>
                  <a:srgbClr val="FFFFFF"/>
                </a:solidFill>
                <a:latin typeface="微軟正黑體"/>
                <a:ea typeface="微軟正黑體"/>
              </a:rPr>
              <a:t>曠職案例</a:t>
            </a:r>
            <a:endParaRPr lang="zh-TW" sz="6000" b="0" strike="noStrike" spc="-1" dirty="0">
              <a:solidFill>
                <a:srgbClr val="4D3E2F"/>
              </a:solidFill>
              <a:latin typeface="Corbel"/>
            </a:endParaRPr>
          </a:p>
        </p:txBody>
      </p:sp>
      <p:sp>
        <p:nvSpPr>
          <p:cNvPr id="254" name="TextShape 2"/>
          <p:cNvSpPr txBox="1"/>
          <p:nvPr/>
        </p:nvSpPr>
        <p:spPr>
          <a:xfrm>
            <a:off x="1751760" y="5382000"/>
            <a:ext cx="6949080" cy="449280"/>
          </a:xfrm>
          <a:prstGeom prst="rect">
            <a:avLst/>
          </a:prstGeom>
          <a:noFill/>
          <a:ln>
            <a:noFill/>
          </a:ln>
        </p:spPr>
        <p:txBody>
          <a:bodyPr>
            <a:noAutofit/>
          </a:bodyPr>
          <a:lstStyle/>
          <a:p>
            <a:endParaRPr lang="zh-TW" sz="2200" b="0" strike="noStrike" spc="-1">
              <a:solidFill>
                <a:srgbClr val="4D3E2F"/>
              </a:solidFill>
              <a:latin typeface="微軟正黑體"/>
            </a:endParaRPr>
          </a:p>
        </p:txBody>
      </p:sp>
    </p:spTree>
    <p:extLst>
      <p:ext uri="{BB962C8B-B14F-4D97-AF65-F5344CB8AC3E}">
        <p14:creationId xmlns:p14="http://schemas.microsoft.com/office/powerpoint/2010/main" val="19490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1410120" y="276120"/>
            <a:ext cx="9371520" cy="1183320"/>
          </a:xfrm>
          <a:prstGeom prst="rect">
            <a:avLst/>
          </a:prstGeom>
          <a:noFill/>
          <a:ln>
            <a:noFill/>
          </a:ln>
        </p:spPr>
        <p:txBody>
          <a:bodyPr anchor="t">
            <a:noAutofit/>
          </a:bodyPr>
          <a:lstStyle/>
          <a:p>
            <a:pPr>
              <a:lnSpc>
                <a:spcPct val="100000"/>
              </a:lnSpc>
            </a:pPr>
            <a:r>
              <a:rPr lang="zh-TW" altLang="en-US" sz="3400" b="1" strike="noStrike" spc="-1" dirty="0">
                <a:solidFill>
                  <a:srgbClr val="687F00"/>
                </a:solidFill>
                <a:latin typeface="微軟正黑體"/>
                <a:ea typeface="微軟正黑體"/>
              </a:rPr>
              <a:t>差勤案例宣導</a:t>
            </a:r>
            <a:r>
              <a:rPr lang="en-US" altLang="zh-TW" sz="3400" b="1" strike="noStrike" spc="-1" dirty="0">
                <a:solidFill>
                  <a:srgbClr val="687F00"/>
                </a:solidFill>
                <a:latin typeface="微軟正黑體"/>
                <a:ea typeface="微軟正黑體"/>
              </a:rPr>
              <a:t>-1</a:t>
            </a:r>
            <a:endParaRPr lang="zh-TW" sz="3400" b="0" strike="noStrike" spc="-1" dirty="0">
              <a:solidFill>
                <a:srgbClr val="4D3E2F"/>
              </a:solidFill>
              <a:latin typeface="Corbel"/>
            </a:endParaRPr>
          </a:p>
        </p:txBody>
      </p:sp>
      <p:sp>
        <p:nvSpPr>
          <p:cNvPr id="244" name="TextShape 2"/>
          <p:cNvSpPr txBox="1"/>
          <p:nvPr/>
        </p:nvSpPr>
        <p:spPr>
          <a:xfrm>
            <a:off x="453240" y="2860158"/>
            <a:ext cx="10955495" cy="1531089"/>
          </a:xfrm>
          <a:prstGeom prst="rect">
            <a:avLst/>
          </a:prstGeom>
          <a:noFill/>
          <a:ln>
            <a:noFill/>
          </a:ln>
        </p:spPr>
        <p:txBody>
          <a:bodyPr>
            <a:noAutofit/>
          </a:bodyPr>
          <a:lstStyle/>
          <a:p>
            <a:pPr algn="ctr"/>
            <a:r>
              <a:rPr lang="zh-TW" altLang="en-US" sz="2800" b="1"/>
              <a:t>曠職逮到了！清潔組長騎公務車「洗頭」｜三立新聞台</a:t>
            </a:r>
          </a:p>
          <a:p>
            <a:pPr algn="ctr"/>
            <a:r>
              <a:rPr lang="en-US" altLang="zh-TW" sz="2800">
                <a:hlinkClick r:id="rId2"/>
              </a:rPr>
              <a:t>https://www.youtube.com/watch?v=QldHMNAzxDg&amp;t=11s</a:t>
            </a:r>
            <a:endParaRPr lang="zh-TW" altLang="en-US" sz="2800" dirty="0"/>
          </a:p>
        </p:txBody>
      </p:sp>
      <p:sp>
        <p:nvSpPr>
          <p:cNvPr id="245" name="TextShape 3"/>
          <p:cNvSpPr txBox="1"/>
          <p:nvPr/>
        </p:nvSpPr>
        <p:spPr>
          <a:xfrm>
            <a:off x="0" y="6629400"/>
            <a:ext cx="410040" cy="228240"/>
          </a:xfrm>
          <a:prstGeom prst="rect">
            <a:avLst/>
          </a:prstGeom>
          <a:noFill/>
          <a:ln>
            <a:noFill/>
          </a:ln>
        </p:spPr>
        <p:txBody>
          <a:bodyPr anchor="ctr">
            <a:noAutofit/>
          </a:bodyPr>
          <a:lstStyle/>
          <a:p>
            <a:pPr algn="r">
              <a:lnSpc>
                <a:spcPct val="100000"/>
              </a:lnSpc>
            </a:pPr>
            <a:fld id="{E2569EE6-6C3A-46DB-9685-2C0647AEC9DB}" type="slidenum">
              <a:rPr lang="en-US" sz="1100" b="0" strike="noStrike" spc="-1">
                <a:solidFill>
                  <a:srgbClr val="455500"/>
                </a:solidFill>
                <a:latin typeface="微軟正黑體"/>
                <a:ea typeface="微軟正黑體"/>
              </a:rPr>
              <a:t>9</a:t>
            </a:fld>
            <a:endParaRPr lang="en-US" sz="1100" b="0" strike="noStrike" spc="-1">
              <a:latin typeface="Times New Roman"/>
            </a:endParaRPr>
          </a:p>
        </p:txBody>
      </p:sp>
      <p:sp>
        <p:nvSpPr>
          <p:cNvPr id="246" name="TextShape 4"/>
          <p:cNvSpPr txBox="1"/>
          <p:nvPr/>
        </p:nvSpPr>
        <p:spPr>
          <a:xfrm>
            <a:off x="453240" y="6629400"/>
            <a:ext cx="1185120" cy="228240"/>
          </a:xfrm>
          <a:prstGeom prst="rect">
            <a:avLst/>
          </a:prstGeom>
          <a:noFill/>
          <a:ln>
            <a:noFill/>
          </a:ln>
        </p:spPr>
        <p:txBody>
          <a:bodyPr anchor="ctr">
            <a:noAutofit/>
          </a:bodyPr>
          <a:lstStyle/>
          <a:p>
            <a:pPr algn="r">
              <a:lnSpc>
                <a:spcPct val="100000"/>
              </a:lnSpc>
            </a:pPr>
            <a:fld id="{E695EF4A-E07A-436A-868B-A1D225EA03B7}" type="datetime">
              <a:rPr lang="en-US" sz="1100" b="0" strike="noStrike" spc="-1">
                <a:solidFill>
                  <a:srgbClr val="455500"/>
                </a:solidFill>
                <a:latin typeface="微軟正黑體"/>
                <a:ea typeface="微軟正黑體"/>
              </a:rPr>
              <a:t>1/18/2024</a:t>
            </a:fld>
            <a:endParaRPr lang="en-US" sz="1100" b="0" strike="noStrike" spc="-1">
              <a:latin typeface="Times New Roman"/>
            </a:endParaRPr>
          </a:p>
        </p:txBody>
      </p:sp>
      <p:sp>
        <p:nvSpPr>
          <p:cNvPr id="247" name="TextShape 5"/>
          <p:cNvSpPr txBox="1"/>
          <p:nvPr/>
        </p:nvSpPr>
        <p:spPr>
          <a:xfrm>
            <a:off x="1731600" y="6629400"/>
            <a:ext cx="9144000" cy="228240"/>
          </a:xfrm>
          <a:prstGeom prst="rect">
            <a:avLst/>
          </a:prstGeom>
          <a:noFill/>
          <a:ln>
            <a:noFill/>
          </a:ln>
        </p:spPr>
        <p:txBody>
          <a:bodyPr anchor="ctr">
            <a:noAutofit/>
          </a:bodyPr>
          <a:lstStyle/>
          <a:p>
            <a:endParaRPr lang="en-US" sz="2400" b="0" strike="noStrike" spc="-1">
              <a:latin typeface="Times New Roman"/>
            </a:endParaRPr>
          </a:p>
        </p:txBody>
      </p:sp>
    </p:spTree>
    <p:extLst>
      <p:ext uri="{BB962C8B-B14F-4D97-AF65-F5344CB8AC3E}">
        <p14:creationId xmlns:p14="http://schemas.microsoft.com/office/powerpoint/2010/main" val="1020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自然生態教育相片簡報</Template>
  <TotalTime>1524</TotalTime>
  <Words>1199</Words>
  <Application>Microsoft Office PowerPoint</Application>
  <PresentationFormat>寬螢幕</PresentationFormat>
  <Paragraphs>89</Paragraphs>
  <Slides>18</Slides>
  <Notes>4</Notes>
  <HiddenSlides>0</HiddenSlides>
  <MMClips>0</MMClips>
  <ScaleCrop>false</ScaleCrop>
  <HeadingPairs>
    <vt:vector size="6" baseType="variant">
      <vt:variant>
        <vt:lpstr>使用字型</vt:lpstr>
      </vt:variant>
      <vt:variant>
        <vt:i4>7</vt:i4>
      </vt:variant>
      <vt:variant>
        <vt:lpstr>佈景主題</vt:lpstr>
      </vt:variant>
      <vt:variant>
        <vt:i4>3</vt:i4>
      </vt:variant>
      <vt:variant>
        <vt:lpstr>投影片標題</vt:lpstr>
      </vt:variant>
      <vt:variant>
        <vt:i4>18</vt:i4>
      </vt:variant>
    </vt:vector>
  </HeadingPairs>
  <TitlesOfParts>
    <vt:vector size="28" baseType="lpstr">
      <vt:lpstr>DejaVu Sans</vt:lpstr>
      <vt:lpstr>微軟正黑體</vt:lpstr>
      <vt:lpstr>Arial</vt:lpstr>
      <vt:lpstr>Corbel</vt:lpstr>
      <vt:lpstr>Symbol</vt:lpstr>
      <vt:lpstr>Times New Roman</vt:lpstr>
      <vt:lpstr>Wingdings</vt:lpstr>
      <vt:lpstr>Office Theme</vt:lpstr>
      <vt:lpstr>Office Theme</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新竹市建功高中111學年度職員會議暨專書閱讀讀書會</dc:title>
  <dc:subject/>
  <dc:creator>Administrator</dc:creator>
  <dc:description/>
  <cp:lastModifiedBy>Administrator</cp:lastModifiedBy>
  <cp:revision>118</cp:revision>
  <cp:lastPrinted>2024-01-18T03:36:05Z</cp:lastPrinted>
  <dcterms:created xsi:type="dcterms:W3CDTF">2023-06-06T05:28:06Z</dcterms:created>
  <dcterms:modified xsi:type="dcterms:W3CDTF">2024-01-18T04:36:11Z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0x010100AA3F7D94069FF64A86F7DFF56D60E3BE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7</vt:i4>
  </property>
  <property fmtid="{D5CDD505-2E9C-101B-9397-08002B2CF9AE}" pid="9" name="PresentationFormat">
    <vt:lpwstr>寬螢幕</vt:lpwstr>
  </property>
  <property fmtid="{D5CDD505-2E9C-101B-9397-08002B2CF9AE}" pid="10" name="ScaleCrop">
    <vt:bool>false</vt:bool>
  </property>
  <property fmtid="{D5CDD505-2E9C-101B-9397-08002B2CF9AE}" pid="11" name="ShareDoc">
    <vt:bool>false</vt:bool>
  </property>
  <property fmtid="{D5CDD505-2E9C-101B-9397-08002B2CF9AE}" pid="12" name="Slides">
    <vt:i4>24</vt:i4>
  </property>
</Properties>
</file>